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8288000" cy="10287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404 included application records; 23 records without a documented month or roster evidence are excluded.</a:t>
            </a:r>
          </a:p>
          <a:p>
            <a:r>
              <a:t>215 offered/waitlisted; 133 accepted a place; 98 completed. Counts are applications, not unique youth.</a:t>
            </a:r>
          </a:p>
          <a:p>
            <a:r>
              <a:t>Source: Audited workbook, Subgroup Summary.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198 offers, 17 waitlist-only records, and 189 with no offer or waitlist recorded.</a:t>
            </a:r>
          </a:p>
          <a:p>
            <a:r>
              <a:t>Of those offered a place, 133 accepted and 65 have no recorded acceptance.</a:t>
            </a:r>
          </a:p>
          <a:p>
            <a:r>
              <a:t>98 completions: 73.7% of accepted records or 24.3% of all included applications.</a:t>
            </a:r>
          </a:p>
          <a:p>
            <a:r>
              <a:t>Source: Audited workbook, Subgroup Summary.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Among 133 accepted records: 115 currently in high school; 77 ages 15–16; 76 reporting She/Her; 81 reporting a non-English home language.</a:t>
            </a:r>
          </a:p>
          <a:p>
            <a:r>
              <a:t>These overlapping groups describe who accepted a place, not who was more likely to receive an offer.</a:t>
            </a:r>
          </a:p>
          <a:p>
            <a:r>
              <a:t>Source: Audited workbook, Master Roster and Subgroup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206 of 404 applications are from ages 15–16 (51.0%); 372 report high-school enrollment (92.1%).</a:t>
            </a:r>
          </a:p>
          <a:p>
            <a:r>
              <a:t>Four ages and two enrollment responses are not documented.</a:t>
            </a:r>
          </a:p>
          <a:p>
            <a:r>
              <a:t>Source: Audited workbook, Subgroup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She/Her records make up 59.7% of applications and 59.2% of completions.</a:t>
            </a:r>
          </a:p>
          <a:p>
            <a:r>
              <a:t>Each percentage is a share of that stage, not a within-group completion rate. Small categories remain visible as counts.</a:t>
            </a:r>
          </a:p>
          <a:p>
            <a:r>
              <a:t>Source: Audited workbook, Subgroup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Race and ethnicity tags can overlap; percentages are shares of each stage.</a:t>
            </a:r>
          </a:p>
          <a:p>
            <a:r>
              <a:t>These self-reported tags differ from the single-category groupings used for school comparisons. Differences do not establish selection preferences or causes.</a:t>
            </a:r>
          </a:p>
          <a:p>
            <a:r>
              <a:t>Source: Audited workbook, Subgroup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non-English home language is reported in 238 of 404 applications and 81 of 133 accepted records.</a:t>
            </a:r>
          </a:p>
          <a:p>
            <a:r>
              <a:t>Language tags can overlap. Home language does not establish English proficiency or translation needs.</a:t>
            </a:r>
          </a:p>
          <a:p>
            <a:r>
              <a:t>Source: Audited workbook, normalized home-language field.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Franklin, Chief Sealth, Ingraham, Garfield, and Cleveland STEM account for 273 applications (67.6%).</a:t>
            </a:r>
          </a:p>
          <a:p>
            <a:r>
              <a:t>Franklin and Chief Sealth together account for 164 (40.6%). Rankings use application counts, not school enrollment or unique students.</a:t>
            </a:r>
          </a:p>
          <a:p>
            <a:r>
              <a:t>Source: Audited workbook, School Analysis.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Reported transportation: 380 records; work eligibility: 385; accommodation requests: 32; prior Parks teen-program participation: 44.</a:t>
            </a:r>
          </a:p>
          <a:p>
            <a:r>
              <a:t>Responses are self-reported. Accommodation categories can overlap and do not establish attendance or completion.</a:t>
            </a:r>
          </a:p>
          <a:p>
            <a:r>
              <a:t>Source: Audited workbook, Subgroup Detail and Master Roster.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Reasons for applying: personal development 344; workplace skills/job experience 331; community service 106.</a:t>
            </a:r>
          </a:p>
          <a:p>
            <a:r>
              <a:t>Reported recruitment sources: school resources 193; friends/family 147; CEXP outreach 94; recreation 28; self-directed 18.</a:t>
            </a:r>
          </a:p>
          <a:p>
            <a:r>
              <a:t>Categories overlap. Counts describe reported reach, not the independent effect of each method.</a:t>
            </a:r>
          </a:p>
          <a:p>
            <a:r>
              <a:t>Source: Audited workbook, Motivation &amp; Outreach.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Monthly rate = offered or waitlisted divided by applications assigned to that month.</a:t>
            </a:r>
          </a:p>
          <a:p>
            <a:r>
              <a:t>Roster-linked records use roster months; other records use selected months. Monthly groups overlap.</a:t>
            </a:r>
          </a:p>
          <a:p>
            <a:r>
              <a:t>The overall 53.2% covers placement in any cohort; it is not an average of the monthly rates.</a:t>
            </a:r>
          </a:p>
          <a:p>
            <a:r>
              <a:t>Source: Audited workbook, Subgroup Summary and Month Pipeline.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November: 24 accepted, 19 offered without acceptance, and 17 waitlist-only records.</a:t>
            </a:r>
          </a:p>
          <a:p>
            <a:r>
              <a:t>24 of 60 (40.0%) progressed from offered/waitlisted to accepted. This is not acceptance among direct offers alone.</a:t>
            </a:r>
          </a:p>
          <a:p>
            <a:r>
              <a:t>Reasons for nonacceptance are not established.</a:t>
            </a:r>
          </a:p>
          <a:p>
            <a:r>
              <a:t>Source: Audited workbook, Subgroup Summary and Roster Status History.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98 of 133 accepted records completed (73.7%); 35 have no completion recorded.</a:t>
            </a:r>
          </a:p>
          <a:p>
            <a:r>
              <a:t>January–February: 16 of 32 completed. This cohort accounts for 16 of the 35 records without completion.</a:t>
            </a:r>
          </a:p>
          <a:p>
            <a:r>
              <a:t>Missing completion does not establish dropout or withdrawal.</a:t>
            </a:r>
          </a:p>
          <a:p>
            <a:r>
              <a:t>Source: Audited workbook, monthly acceptance and completion flags.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Each percentage is completed divided by accepted within the same group—not a share of all completions.</a:t>
            </a:r>
          </a:p>
          <a:p>
            <a:r>
              <a:t>Only four accepted records report no transportation; one completed. This small group does not support a dependable general rate.</a:t>
            </a:r>
          </a:p>
          <a:p>
            <a:r>
              <a:t>Comparisons are descriptive, not causal.</a:t>
            </a:r>
          </a:p>
          <a:p>
            <a:r>
              <a:t>Source: Audited workbook, Subgroup Detail and normalized home language.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comparisons use 2025–26 application shares and 2024–25 enrollment shares, with one benchmark category per application.</a:t>
            </a:r>
          </a:p>
          <a:p>
            <a:r>
              <a:t>Asian and Pacific Islander shares are combined. School samples range from 32 to 88 applications.</a:t>
            </a:r>
          </a:p>
          <a:p>
            <a:r>
              <a:t>Gaps describe representation, not selection or eligibility.</a:t>
            </a:r>
          </a:p>
          <a:p>
            <a:r>
              <a:t>Sources: Audited workbook, School Analysis; SPS Annual Enrollment Report, Table 10-C.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five leading high schools account for 67.6% of applications, 62.3% of offered/waitlisted records, 56.4% of acceptances, and 56.1% of completions.</a:t>
            </a:r>
          </a:p>
          <a:p>
            <a:r>
              <a:t>Completion among accepted records is similar: 73.3% within these schools and 74.1% outside them.</a:t>
            </a:r>
          </a:p>
          <a:p>
            <a:r>
              <a:t>The five schools lead applications, not every later stage.</a:t>
            </a:r>
          </a:p>
          <a:p>
            <a:r>
              <a:t>Source: Audited workbook, School Analysis.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Franklin: 88 applications; 54 offered/waitlisted; 26 accepted; 17 completed.</a:t>
            </a:r>
          </a:p>
          <a:p>
            <a:r>
              <a:t>Hispanic applicant share is 5.7%, compared with 25.0% of school enrollment—a 19.3-percentage-point gap.</a:t>
            </a:r>
          </a:p>
          <a:p>
            <a:r>
              <a:t>One other/unknown record remains in the application denominator.</a:t>
            </a:r>
          </a:p>
          <a:p>
            <a:r>
              <a:t>Sources: Audited workbook, School Analysis; SPS 2024–25 enrollment benchmark, Table 10-C, p. 258.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Chief Sealth: 76 applications; 30 offered/waitlisted; 15 accepted; 14 completed.</a:t>
            </a:r>
          </a:p>
          <a:p>
            <a:r>
              <a:t>White and Hispanic applicant shares are below the school enrollment shares. The comparison does not establish why.</a:t>
            </a:r>
          </a:p>
          <a:p>
            <a:r>
              <a:t>One other/unknown record remains in the application denominator.</a:t>
            </a:r>
          </a:p>
          <a:p>
            <a:r>
              <a:t>Sources: Audited workbook, School Analysis; SPS 2024–25 enrollment benchmark, Table 10-C, p. 257.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Ingraham: 45 applications; 17 offered/waitlisted; 13 accepted; 13 completed.</a:t>
            </a:r>
          </a:p>
          <a:p>
            <a:r>
              <a:t>Hispanic applicant share is slightly above the school share: 22.2% versus 20.0%. White applicant share has the largest shortfall: 2.2% versus 50.0%.</a:t>
            </a:r>
          </a:p>
          <a:p>
            <a:r>
              <a:t>Sources: Audited workbook, School Analysis; SPS 2024–25 enrollment benchmark, Table 10-C, p. 259.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Garfield: 32 applications; 19 offered/waitlisted; 12 accepted; 5 completed.</a:t>
            </a:r>
          </a:p>
          <a:p>
            <a:r>
              <a:t>No Asian/Pacific Islander applications appear in this group of 32; the school enrollment benchmark is 12%. This describes representation, not its cause.</a:t>
            </a:r>
          </a:p>
          <a:p>
            <a:r>
              <a:t>Sources: Audited workbook, School Analysis; SPS 2024–25 enrollment benchmark, Table 10-C, p. 258.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Cleveland STEM: 32 applications; 14 offered/waitlisted; 9 accepted; 6 completed.</a:t>
            </a:r>
          </a:p>
          <a:p>
            <a:r>
              <a:t>No Hispanic applications appear in this group of 32; the school enrollment benchmark is 12%. This describes representation, not its cause.</a:t>
            </a:r>
          </a:p>
          <a:p>
            <a:r>
              <a:t>Sources: Audited workbook, School Analysis; SPS 2024–25 enrollment benchmark, Table 10-C, p. 262.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Gap = program applicant share minus school enrollment share, in percentage points.</a:t>
            </a:r>
          </a:p>
          <a:p>
            <a:r>
              <a:t>Black/African applicant share is higher at all five schools; Hispanic applicant share is higher only at Ingraham.</a:t>
            </a:r>
          </a:p>
          <a:p>
            <a:r>
              <a:t>Figures use rounded enrollment benchmarks and do not establish causes.</a:t>
            </a:r>
          </a:p>
          <a:p>
            <a:r>
              <a:t>Source: Audited workbook, School Analysis; retained SPS 2024–25 enrollment benchmarks.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65 offered records have no acceptance; 35 accepted records have no completion.</a:t>
            </a:r>
          </a:p>
          <a:p>
            <a:r>
              <a:t>The records identify where follow-up is needed, not the reasons. Acceptance does not prove attendance; missing completion does not prove dropout.</a:t>
            </a:r>
          </a:p>
          <a:p>
            <a:r>
              <a:t>Source: Audited workbook, Subgroup Summary and Data Notes.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Proposed priorities: broader school communication, offer-response tracking, attendance follow-up, and recorded reasons for nonacceptance or noncompletion.</a:t>
            </a:r>
          </a:p>
          <a:p>
            <a:r>
              <a:t>Offers and waitlists remain separate in program records; the combined category is used only for the four-stage comparison.</a:t>
            </a:r>
          </a:p>
          <a:p>
            <a:r>
              <a:t>Recommendations respond to observed patterns, not established causes.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6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007B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PROGRAM&#10;OVERVIEW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PROGRAM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OVERVIEW</a:t>
            </a:r>
          </a:p>
        </p:txBody>
      </p:sp>
      <p:sp>
        <p:nvSpPr>
          <p:cNvPr id="5" name="Text Who applies, accepts a place, and completes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FFFFFF"/>
                </a:solidFill>
                <a:latin typeface="Arial"/>
              </a:defRPr>
            </a:pPr>
            <a:r>
              <a:t>Who applies, accepts a place, and completes</a:t>
            </a:r>
          </a:p>
        </p:txBody>
      </p:sp>
      <p:sp>
        <p:nvSpPr>
          <p:cNvPr id="6" name="Text Career Explorations Mentorship | October 2025–Apri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D4E2ED"/>
                </a:solidFill>
                <a:latin typeface="Arial"/>
              </a:defRPr>
            </a:pPr>
            <a:r>
              <a:t>Career Explorations Mentorship | October 2025–April 2026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1339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133 accepted a place. Of those accepted, 98 have a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E3EDF5"/>
                </a:solidFill>
                <a:latin typeface="Arial"/>
              </a:defRPr>
            </a:pPr>
            <a:r>
              <a:t>133 accepted a place. Of those accepted, 98 have a recorded completion.</a:t>
            </a:r>
          </a:p>
        </p:txBody>
      </p:sp>
      <p:sp>
        <p:nvSpPr>
          <p:cNvPr id="10" name="Text Counts follow application records, not unique yout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BDCDDB"/>
                </a:solidFill>
                <a:latin typeface="Arial"/>
              </a:defRPr>
            </a:pPr>
            <a:r>
              <a:t>Counts follow application records, not unique youth. Repeat applications remain separate; 23 no-month records are excluded.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C9D8E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01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C9D8E4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6112" y="2514600"/>
            <a:ext cx="3877056" cy="2834640"/>
          </a:xfrm>
          <a:prstGeom prst="roundRect">
            <a:avLst>
              <a:gd name="adj" fmla="val 10000"/>
            </a:avLst>
          </a:prstGeom>
          <a:solidFill>
            <a:srgbClr val="1339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96112" y="2514600"/>
            <a:ext cx="64008" cy="283464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 Applied"/>
          <p:cNvSpPr txBox="1"/>
          <p:nvPr/>
        </p:nvSpPr>
        <p:spPr>
          <a:xfrm>
            <a:off x="1152144" y="2697480"/>
            <a:ext cx="3401568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E5EFF6"/>
                </a:solidFill>
                <a:latin typeface="Arial"/>
              </a:defRPr>
            </a:pPr>
            <a:r>
              <a:t>Applied</a:t>
            </a:r>
          </a:p>
        </p:txBody>
      </p:sp>
      <p:sp>
        <p:nvSpPr>
          <p:cNvPr id="16" name="Text 404"/>
          <p:cNvSpPr txBox="1"/>
          <p:nvPr/>
        </p:nvSpPr>
        <p:spPr>
          <a:xfrm>
            <a:off x="1152144" y="3346704"/>
            <a:ext cx="3374136" cy="8229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5830"/>
              </a:lnSpc>
              <a:spcBef>
                <a:spcPts val="0"/>
              </a:spcBef>
              <a:spcAft>
                <a:spcPts val="0"/>
              </a:spcAft>
              <a:defRPr sz="5300" b="1">
                <a:solidFill>
                  <a:srgbClr val="80BAFF"/>
                </a:solidFill>
                <a:latin typeface="Arial"/>
              </a:defRPr>
            </a:pPr>
            <a:r>
              <a:t>404</a:t>
            </a:r>
          </a:p>
        </p:txBody>
      </p:sp>
      <p:sp>
        <p:nvSpPr>
          <p:cNvPr id="17" name="Text Included in the analysis"/>
          <p:cNvSpPr txBox="1"/>
          <p:nvPr/>
        </p:nvSpPr>
        <p:spPr>
          <a:xfrm>
            <a:off x="1170432" y="4270248"/>
            <a:ext cx="3328416" cy="5394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D4E2ED"/>
                </a:solidFill>
                <a:latin typeface="Arial"/>
              </a:defRPr>
            </a:pPr>
            <a:r>
              <a:t>Included in the analysis</a:t>
            </a:r>
          </a:p>
        </p:txBody>
      </p:sp>
      <p:sp>
        <p:nvSpPr>
          <p:cNvPr id="18" name="Text ›"/>
          <p:cNvSpPr txBox="1"/>
          <p:nvPr/>
        </p:nvSpPr>
        <p:spPr>
          <a:xfrm>
            <a:off x="4828031" y="3566160"/>
            <a:ext cx="265176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740"/>
              </a:lnSpc>
              <a:spcBef>
                <a:spcPts val="0"/>
              </a:spcBef>
              <a:spcAft>
                <a:spcPts val="0"/>
              </a:spcAft>
              <a:defRPr sz="3400" b="0">
                <a:solidFill>
                  <a:srgbClr val="B7CCDC"/>
                </a:solidFill>
                <a:latin typeface="Arial"/>
              </a:defRPr>
            </a:pPr>
            <a:r>
              <a:t>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166360" y="2514600"/>
            <a:ext cx="3877056" cy="2834640"/>
          </a:xfrm>
          <a:prstGeom prst="roundRect">
            <a:avLst>
              <a:gd name="adj" fmla="val 10000"/>
            </a:avLst>
          </a:prstGeom>
          <a:solidFill>
            <a:srgbClr val="1339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166360" y="2514600"/>
            <a:ext cx="64008" cy="283464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 Offered / waitlisted"/>
          <p:cNvSpPr txBox="1"/>
          <p:nvPr/>
        </p:nvSpPr>
        <p:spPr>
          <a:xfrm>
            <a:off x="5422392" y="2697480"/>
            <a:ext cx="3401568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E5EFF6"/>
                </a:solidFill>
                <a:latin typeface="Arial"/>
              </a:defRPr>
            </a:pPr>
            <a:r>
              <a:t>Offered / waitlisted</a:t>
            </a:r>
          </a:p>
        </p:txBody>
      </p:sp>
      <p:sp>
        <p:nvSpPr>
          <p:cNvPr id="22" name="Text 215"/>
          <p:cNvSpPr txBox="1"/>
          <p:nvPr/>
        </p:nvSpPr>
        <p:spPr>
          <a:xfrm>
            <a:off x="5422392" y="3346704"/>
            <a:ext cx="3374136" cy="8229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5830"/>
              </a:lnSpc>
              <a:spcBef>
                <a:spcPts val="0"/>
              </a:spcBef>
              <a:spcAft>
                <a:spcPts val="0"/>
              </a:spcAft>
              <a:defRPr sz="5300" b="1">
                <a:solidFill>
                  <a:srgbClr val="46D6DF"/>
                </a:solidFill>
                <a:latin typeface="Arial"/>
              </a:defRPr>
            </a:pPr>
            <a:r>
              <a:t>215</a:t>
            </a:r>
          </a:p>
        </p:txBody>
      </p:sp>
      <p:sp>
        <p:nvSpPr>
          <p:cNvPr id="23" name="Text Decision recorded"/>
          <p:cNvSpPr txBox="1"/>
          <p:nvPr/>
        </p:nvSpPr>
        <p:spPr>
          <a:xfrm>
            <a:off x="5440680" y="4270248"/>
            <a:ext cx="3328416" cy="5394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D4E2ED"/>
                </a:solidFill>
                <a:latin typeface="Arial"/>
              </a:defRPr>
            </a:pPr>
            <a:r>
              <a:t>Decision recorded</a:t>
            </a:r>
          </a:p>
        </p:txBody>
      </p:sp>
      <p:sp>
        <p:nvSpPr>
          <p:cNvPr id="24" name="Text ›"/>
          <p:cNvSpPr txBox="1"/>
          <p:nvPr/>
        </p:nvSpPr>
        <p:spPr>
          <a:xfrm>
            <a:off x="9098280" y="3566160"/>
            <a:ext cx="265176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740"/>
              </a:lnSpc>
              <a:spcBef>
                <a:spcPts val="0"/>
              </a:spcBef>
              <a:spcAft>
                <a:spcPts val="0"/>
              </a:spcAft>
              <a:defRPr sz="3400" b="0">
                <a:solidFill>
                  <a:srgbClr val="B7CCDC"/>
                </a:solidFill>
                <a:latin typeface="Arial"/>
              </a:defRPr>
            </a:pPr>
            <a:r>
              <a:t>›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436608" y="2514600"/>
            <a:ext cx="3877056" cy="2834640"/>
          </a:xfrm>
          <a:prstGeom prst="roundRect">
            <a:avLst>
              <a:gd name="adj" fmla="val 10000"/>
            </a:avLst>
          </a:prstGeom>
          <a:solidFill>
            <a:srgbClr val="1339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436608" y="2514600"/>
            <a:ext cx="64008" cy="2834640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 Accepted a place"/>
          <p:cNvSpPr txBox="1"/>
          <p:nvPr/>
        </p:nvSpPr>
        <p:spPr>
          <a:xfrm>
            <a:off x="9692640" y="2697480"/>
            <a:ext cx="3401568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E5EFF6"/>
                </a:solidFill>
                <a:latin typeface="Arial"/>
              </a:defRPr>
            </a:pPr>
            <a:r>
              <a:t>Accepted a place</a:t>
            </a:r>
          </a:p>
        </p:txBody>
      </p:sp>
      <p:sp>
        <p:nvSpPr>
          <p:cNvPr id="28" name="Text 133"/>
          <p:cNvSpPr txBox="1"/>
          <p:nvPr/>
        </p:nvSpPr>
        <p:spPr>
          <a:xfrm>
            <a:off x="9692640" y="3346704"/>
            <a:ext cx="3374136" cy="8229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5830"/>
              </a:lnSpc>
              <a:spcBef>
                <a:spcPts val="0"/>
              </a:spcBef>
              <a:spcAft>
                <a:spcPts val="0"/>
              </a:spcAft>
              <a:defRPr sz="5300" b="1">
                <a:solidFill>
                  <a:srgbClr val="BB98FF"/>
                </a:solidFill>
                <a:latin typeface="Arial"/>
              </a:defRPr>
            </a:pPr>
            <a:r>
              <a:t>133</a:t>
            </a:r>
          </a:p>
        </p:txBody>
      </p:sp>
      <p:sp>
        <p:nvSpPr>
          <p:cNvPr id="29" name="Text Applicant said yes"/>
          <p:cNvSpPr txBox="1"/>
          <p:nvPr/>
        </p:nvSpPr>
        <p:spPr>
          <a:xfrm>
            <a:off x="9710928" y="4270248"/>
            <a:ext cx="3328416" cy="5394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D4E2ED"/>
                </a:solidFill>
                <a:latin typeface="Arial"/>
              </a:defRPr>
            </a:pPr>
            <a:r>
              <a:t>Applicant said yes</a:t>
            </a:r>
          </a:p>
        </p:txBody>
      </p:sp>
      <p:sp>
        <p:nvSpPr>
          <p:cNvPr id="30" name="Text ›"/>
          <p:cNvSpPr txBox="1"/>
          <p:nvPr/>
        </p:nvSpPr>
        <p:spPr>
          <a:xfrm>
            <a:off x="13368528" y="3566160"/>
            <a:ext cx="265176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740"/>
              </a:lnSpc>
              <a:spcBef>
                <a:spcPts val="0"/>
              </a:spcBef>
              <a:spcAft>
                <a:spcPts val="0"/>
              </a:spcAft>
              <a:defRPr sz="3400" b="0">
                <a:solidFill>
                  <a:srgbClr val="B7CCDC"/>
                </a:solidFill>
                <a:latin typeface="Arial"/>
              </a:defRPr>
            </a:pPr>
            <a:r>
              <a:t>›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3706856" y="2514600"/>
            <a:ext cx="3877056" cy="2834640"/>
          </a:xfrm>
          <a:prstGeom prst="roundRect">
            <a:avLst>
              <a:gd name="adj" fmla="val 10000"/>
            </a:avLst>
          </a:prstGeom>
          <a:solidFill>
            <a:srgbClr val="1339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3706856" y="2514600"/>
            <a:ext cx="64008" cy="283464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 Completed"/>
          <p:cNvSpPr txBox="1"/>
          <p:nvPr/>
        </p:nvSpPr>
        <p:spPr>
          <a:xfrm>
            <a:off x="13962888" y="2697480"/>
            <a:ext cx="3401568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E5EFF6"/>
                </a:solidFill>
                <a:latin typeface="Arial"/>
              </a:defRPr>
            </a:pPr>
            <a:r>
              <a:t>Completed</a:t>
            </a:r>
          </a:p>
        </p:txBody>
      </p:sp>
      <p:sp>
        <p:nvSpPr>
          <p:cNvPr id="34" name="Text 98"/>
          <p:cNvSpPr txBox="1"/>
          <p:nvPr/>
        </p:nvSpPr>
        <p:spPr>
          <a:xfrm>
            <a:off x="13962888" y="3346704"/>
            <a:ext cx="3374136" cy="8229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5830"/>
              </a:lnSpc>
              <a:spcBef>
                <a:spcPts val="0"/>
              </a:spcBef>
              <a:spcAft>
                <a:spcPts val="0"/>
              </a:spcAft>
              <a:defRPr sz="5300" b="1">
                <a:solidFill>
                  <a:srgbClr val="F58CDB"/>
                </a:solidFill>
                <a:latin typeface="Arial"/>
              </a:defRPr>
            </a:pPr>
            <a:r>
              <a:t>98</a:t>
            </a:r>
          </a:p>
        </p:txBody>
      </p:sp>
      <p:sp>
        <p:nvSpPr>
          <p:cNvPr id="35" name="Text Completion recorded"/>
          <p:cNvSpPr txBox="1"/>
          <p:nvPr/>
        </p:nvSpPr>
        <p:spPr>
          <a:xfrm>
            <a:off x="13981176" y="4270248"/>
            <a:ext cx="3328416" cy="5394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D4E2ED"/>
                </a:solidFill>
                <a:latin typeface="Arial"/>
              </a:defRPr>
            </a:pPr>
            <a:r>
              <a:t>Completion recorded</a:t>
            </a:r>
          </a:p>
        </p:txBody>
      </p:sp>
      <p:sp>
        <p:nvSpPr>
          <p:cNvPr id="36" name="Text Three questions guide this review"/>
          <p:cNvSpPr txBox="1"/>
          <p:nvPr/>
        </p:nvSpPr>
        <p:spPr>
          <a:xfrm>
            <a:off x="914400" y="6062472"/>
            <a:ext cx="16002000" cy="53035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970"/>
              </a:lnSpc>
              <a:spcBef>
                <a:spcPts val="0"/>
              </a:spcBef>
              <a:spcAft>
                <a:spcPts val="0"/>
              </a:spcAft>
              <a:defRPr sz="2700" b="1">
                <a:solidFill>
                  <a:srgbClr val="FFFFFF"/>
                </a:solidFill>
                <a:latin typeface="Arial"/>
              </a:defRPr>
            </a:pPr>
            <a:r>
              <a:t>Three questions guide this review</a:t>
            </a:r>
          </a:p>
        </p:txBody>
      </p:sp>
      <p:sp>
        <p:nvSpPr>
          <p:cNvPr id="37" name="Text 01"/>
          <p:cNvSpPr txBox="1"/>
          <p:nvPr/>
        </p:nvSpPr>
        <p:spPr>
          <a:xfrm>
            <a:off x="914400" y="6922008"/>
            <a:ext cx="475488" cy="51206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46D6DF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38" name="Text How many progress?"/>
          <p:cNvSpPr txBox="1"/>
          <p:nvPr/>
        </p:nvSpPr>
        <p:spPr>
          <a:xfrm>
            <a:off x="1517904" y="6848856"/>
            <a:ext cx="4709160" cy="5943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FFFFFF"/>
                </a:solidFill>
                <a:latin typeface="Arial"/>
              </a:defRPr>
            </a:pPr>
            <a:r>
              <a:t>How many progress?</a:t>
            </a:r>
          </a:p>
        </p:txBody>
      </p:sp>
      <p:sp>
        <p:nvSpPr>
          <p:cNvPr id="39" name="Text Applications, decisions, accepted&#10;places and compl"/>
          <p:cNvSpPr txBox="1"/>
          <p:nvPr/>
        </p:nvSpPr>
        <p:spPr>
          <a:xfrm>
            <a:off x="1517904" y="7498079"/>
            <a:ext cx="4590288" cy="7772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D4E2ED"/>
                </a:solidFill>
                <a:latin typeface="Arial"/>
              </a:defRPr>
            </a:pPr>
            <a:r>
              <a:t>Applications, decisions, accepted</a:t>
            </a:r>
          </a:p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D4E2ED"/>
                </a:solidFill>
                <a:latin typeface="Arial"/>
              </a:defRPr>
            </a:pPr>
            <a:r>
              <a:t>places and completions.</a:t>
            </a:r>
          </a:p>
        </p:txBody>
      </p:sp>
      <p:sp>
        <p:nvSpPr>
          <p:cNvPr id="40" name="Text 02"/>
          <p:cNvSpPr txBox="1"/>
          <p:nvPr/>
        </p:nvSpPr>
        <p:spPr>
          <a:xfrm>
            <a:off x="6583680" y="6922008"/>
            <a:ext cx="475488" cy="51206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46D6DF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41" name="Text Who is represented?"/>
          <p:cNvSpPr txBox="1"/>
          <p:nvPr/>
        </p:nvSpPr>
        <p:spPr>
          <a:xfrm>
            <a:off x="7187184" y="6848856"/>
            <a:ext cx="4709160" cy="5943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FFFFFF"/>
                </a:solidFill>
                <a:latin typeface="Arial"/>
              </a:defRPr>
            </a:pPr>
            <a:r>
              <a:t>Who is represented?</a:t>
            </a:r>
          </a:p>
        </p:txBody>
      </p:sp>
      <p:sp>
        <p:nvSpPr>
          <p:cNvPr id="42" name="Text Age, school, pronouns, identity and&#10;home language."/>
          <p:cNvSpPr txBox="1"/>
          <p:nvPr/>
        </p:nvSpPr>
        <p:spPr>
          <a:xfrm>
            <a:off x="7187184" y="7498079"/>
            <a:ext cx="4590288" cy="7772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D4E2ED"/>
                </a:solidFill>
                <a:latin typeface="Arial"/>
              </a:defRPr>
            </a:pPr>
            <a:r>
              <a:t>Age, school, pronouns, identity and</a:t>
            </a:r>
          </a:p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D4E2ED"/>
                </a:solidFill>
                <a:latin typeface="Arial"/>
              </a:defRPr>
            </a:pPr>
            <a:r>
              <a:t>home language.</a:t>
            </a:r>
          </a:p>
        </p:txBody>
      </p:sp>
      <p:sp>
        <p:nvSpPr>
          <p:cNvPr id="43" name="Text 03"/>
          <p:cNvSpPr txBox="1"/>
          <p:nvPr/>
        </p:nvSpPr>
        <p:spPr>
          <a:xfrm>
            <a:off x="12252960" y="6922008"/>
            <a:ext cx="475488" cy="51206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46D6DF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44" name="Text Where is follow-up needed?"/>
          <p:cNvSpPr txBox="1"/>
          <p:nvPr/>
        </p:nvSpPr>
        <p:spPr>
          <a:xfrm>
            <a:off x="12856464" y="6848856"/>
            <a:ext cx="4709160" cy="5943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FFFFFF"/>
                </a:solidFill>
                <a:latin typeface="Arial"/>
              </a:defRPr>
            </a:pPr>
            <a:r>
              <a:t>Where is follow-up needed?</a:t>
            </a:r>
          </a:p>
        </p:txBody>
      </p:sp>
      <p:sp>
        <p:nvSpPr>
          <p:cNvPr id="45" name="Text Observed differences—without&#10;inventing reasons."/>
          <p:cNvSpPr txBox="1"/>
          <p:nvPr/>
        </p:nvSpPr>
        <p:spPr>
          <a:xfrm>
            <a:off x="12856464" y="7498079"/>
            <a:ext cx="4590288" cy="7772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D4E2ED"/>
                </a:solidFill>
                <a:latin typeface="Arial"/>
              </a:defRPr>
            </a:pPr>
            <a:r>
              <a:t>Observed differences—without</a:t>
            </a:r>
          </a:p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D4E2ED"/>
                </a:solidFill>
                <a:latin typeface="Arial"/>
              </a:defRPr>
            </a:pPr>
            <a:r>
              <a:t>inventing reasons.</a:t>
            </a:r>
          </a:p>
        </p:txBody>
      </p:sp>
      <p:sp>
        <p:nvSpPr>
          <p:cNvPr id="48" name="Logo contrast backing"/>
          <p:cNvSpPr/>
          <p:nvPr/>
        </p:nvSpPr>
        <p:spPr>
          <a:xfrm>
            <a:off x="11384280" y="246888"/>
            <a:ext cx="3986784" cy="804672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>
            <a:noFill/>
          </a:ln>
        </p:spPr>
      </p:sp>
      <p:pic>
        <p:nvPicPr>
          <p:cNvPr id="46" name="Picture 45" descr="cexp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0584" y="363931"/>
            <a:ext cx="901360" cy="570586"/>
          </a:xfrm>
          <a:prstGeom prst="rect">
            <a:avLst/>
          </a:prstGeom>
        </p:spPr>
      </p:pic>
      <p:pic>
        <p:nvPicPr>
          <p:cNvPr id="47" name="Picture 46" descr="spr_tri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1400" y="363931"/>
            <a:ext cx="2570160" cy="5705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F2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985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PROGRAM&#10;PROGRESSION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PROGRAM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PROGRESSION</a:t>
            </a:r>
          </a:p>
        </p:txBody>
      </p:sp>
      <p:sp>
        <p:nvSpPr>
          <p:cNvPr id="5" name="Text 404 applications lead to 133 accepted places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404 applications lead to 133 accepted places</a:t>
            </a:r>
          </a:p>
        </p:txBody>
      </p:sp>
      <p:sp>
        <p:nvSpPr>
          <p:cNvPr id="6" name="Text Offered / waitlisted combines two decisions. Accep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Offered / waitlisted combines two decisions. Accepted means the applicant accepted an offer.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F2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Completion among accepted applicants is 73.7%; com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Completion among accepted applicants is 73.7%; completion out of all included applications is 24.3%.</a:t>
            </a:r>
          </a:p>
        </p:txBody>
      </p:sp>
      <p:sp>
        <p:nvSpPr>
          <p:cNvPr id="10" name="Text Source: audited workbook, Subgroup Summary. “Not o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Source: audited workbook, Subgroup Summary. “Not offered” means no offer or waitlist entry was found in the supplied rosters.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02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13631" y="2505456"/>
            <a:ext cx="10972" cy="41148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0"/>
          <p:cNvSpPr txBox="1"/>
          <p:nvPr/>
        </p:nvSpPr>
        <p:spPr>
          <a:xfrm>
            <a:off x="3547871" y="6739128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99151" y="2505456"/>
            <a:ext cx="10972" cy="41148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100"/>
          <p:cNvSpPr txBox="1"/>
          <p:nvPr/>
        </p:nvSpPr>
        <p:spPr>
          <a:xfrm>
            <a:off x="4533391" y="6739128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100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884671" y="2505456"/>
            <a:ext cx="10972" cy="41148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 200"/>
          <p:cNvSpPr txBox="1"/>
          <p:nvPr/>
        </p:nvSpPr>
        <p:spPr>
          <a:xfrm>
            <a:off x="5518911" y="6739128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200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70191" y="2505456"/>
            <a:ext cx="10972" cy="41148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 300"/>
          <p:cNvSpPr txBox="1"/>
          <p:nvPr/>
        </p:nvSpPr>
        <p:spPr>
          <a:xfrm>
            <a:off x="6504431" y="6739128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300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55712" y="2505456"/>
            <a:ext cx="10972" cy="41148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400"/>
          <p:cNvSpPr txBox="1"/>
          <p:nvPr/>
        </p:nvSpPr>
        <p:spPr>
          <a:xfrm>
            <a:off x="7489952" y="6739128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400</a:t>
            </a:r>
          </a:p>
        </p:txBody>
      </p:sp>
      <p:sp>
        <p:nvSpPr>
          <p:cNvPr id="23" name="Text Applied"/>
          <p:cNvSpPr txBox="1"/>
          <p:nvPr/>
        </p:nvSpPr>
        <p:spPr>
          <a:xfrm>
            <a:off x="896112" y="2496312"/>
            <a:ext cx="2834639" cy="1005839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Applied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913631" y="2807208"/>
            <a:ext cx="3981500" cy="41148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 404"/>
          <p:cNvSpPr txBox="1"/>
          <p:nvPr/>
        </p:nvSpPr>
        <p:spPr>
          <a:xfrm>
            <a:off x="8549640" y="2505456"/>
            <a:ext cx="2514600" cy="1005839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520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287ED0"/>
                </a:solidFill>
                <a:latin typeface="Arial"/>
              </a:defRPr>
            </a:pPr>
            <a:r>
              <a:t>404</a:t>
            </a:r>
          </a:p>
        </p:txBody>
      </p:sp>
      <p:sp>
        <p:nvSpPr>
          <p:cNvPr id="26" name="Text Offered / waitlisted"/>
          <p:cNvSpPr txBox="1"/>
          <p:nvPr/>
        </p:nvSpPr>
        <p:spPr>
          <a:xfrm>
            <a:off x="896112" y="3547872"/>
            <a:ext cx="2834639" cy="1005839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Offered / waitlisted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913631" y="3858768"/>
            <a:ext cx="2118868" cy="41148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 215"/>
          <p:cNvSpPr txBox="1"/>
          <p:nvPr/>
        </p:nvSpPr>
        <p:spPr>
          <a:xfrm>
            <a:off x="8549640" y="3557016"/>
            <a:ext cx="2514600" cy="1005839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520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07B87"/>
                </a:solidFill>
                <a:latin typeface="Arial"/>
              </a:defRPr>
            </a:pPr>
            <a:r>
              <a:t>215</a:t>
            </a:r>
          </a:p>
        </p:txBody>
      </p:sp>
      <p:sp>
        <p:nvSpPr>
          <p:cNvPr id="29" name="Text Accepted a place"/>
          <p:cNvSpPr txBox="1"/>
          <p:nvPr/>
        </p:nvSpPr>
        <p:spPr>
          <a:xfrm>
            <a:off x="896112" y="4599432"/>
            <a:ext cx="2834639" cy="1005839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Accepted a place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913631" y="4910328"/>
            <a:ext cx="1310741" cy="411480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 133"/>
          <p:cNvSpPr txBox="1"/>
          <p:nvPr/>
        </p:nvSpPr>
        <p:spPr>
          <a:xfrm>
            <a:off x="8549640" y="4608576"/>
            <a:ext cx="2514600" cy="1005839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520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7838CE"/>
                </a:solidFill>
                <a:latin typeface="Arial"/>
              </a:defRPr>
            </a:pPr>
            <a:r>
              <a:t>133</a:t>
            </a:r>
          </a:p>
        </p:txBody>
      </p:sp>
      <p:sp>
        <p:nvSpPr>
          <p:cNvPr id="32" name="Text Completed"/>
          <p:cNvSpPr txBox="1"/>
          <p:nvPr/>
        </p:nvSpPr>
        <p:spPr>
          <a:xfrm>
            <a:off x="896112" y="5650992"/>
            <a:ext cx="2834639" cy="1005839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Completed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913631" y="5961888"/>
            <a:ext cx="965809" cy="41148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 98"/>
          <p:cNvSpPr txBox="1"/>
          <p:nvPr/>
        </p:nvSpPr>
        <p:spPr>
          <a:xfrm>
            <a:off x="8549640" y="5660136"/>
            <a:ext cx="2514600" cy="1005839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520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C720AE"/>
                </a:solidFill>
                <a:latin typeface="Arial"/>
              </a:defRPr>
            </a:pPr>
            <a:r>
              <a:t>98</a:t>
            </a:r>
          </a:p>
        </p:txBody>
      </p:sp>
      <p:sp>
        <p:nvSpPr>
          <p:cNvPr id="35" name="Text 53.2% reached an offer or waitlist;&#10;32.9% accepted"/>
          <p:cNvSpPr txBox="1"/>
          <p:nvPr/>
        </p:nvSpPr>
        <p:spPr>
          <a:xfrm>
            <a:off x="1005840" y="7370064"/>
            <a:ext cx="9235440" cy="8412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97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3334A"/>
                </a:solidFill>
                <a:latin typeface="Arial"/>
              </a:defRPr>
            </a:pPr>
            <a:r>
              <a:t>53.2% reached an offer or waitlist;</a:t>
            </a:r>
          </a:p>
          <a:p>
            <a:pPr algn="l">
              <a:lnSpc>
                <a:spcPts val="297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3334A"/>
                </a:solidFill>
                <a:latin typeface="Arial"/>
              </a:defRPr>
            </a:pPr>
            <a:r>
              <a:t>32.9% accepted a place.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1411712" y="2304288"/>
            <a:ext cx="5989320" cy="587959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 Offers are not waitlists"/>
          <p:cNvSpPr txBox="1"/>
          <p:nvPr/>
        </p:nvSpPr>
        <p:spPr>
          <a:xfrm>
            <a:off x="11722608" y="2542032"/>
            <a:ext cx="5385816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970"/>
              </a:lnSpc>
              <a:spcBef>
                <a:spcPts val="0"/>
              </a:spcBef>
              <a:spcAft>
                <a:spcPts val="0"/>
              </a:spcAft>
              <a:defRPr sz="2700" b="1">
                <a:solidFill>
                  <a:srgbClr val="0B263D"/>
                </a:solidFill>
                <a:latin typeface="Arial"/>
              </a:defRPr>
            </a:pPr>
            <a:r>
              <a:t>Offers are not waitlists</a:t>
            </a:r>
          </a:p>
        </p:txBody>
      </p:sp>
      <p:sp>
        <p:nvSpPr>
          <p:cNvPr id="38" name="Text 198"/>
          <p:cNvSpPr txBox="1"/>
          <p:nvPr/>
        </p:nvSpPr>
        <p:spPr>
          <a:xfrm>
            <a:off x="11750040" y="3227832"/>
            <a:ext cx="1005840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410"/>
              </a:lnSpc>
              <a:spcBef>
                <a:spcPts val="0"/>
              </a:spcBef>
              <a:spcAft>
                <a:spcPts val="0"/>
              </a:spcAft>
              <a:defRPr sz="3100" b="1">
                <a:solidFill>
                  <a:srgbClr val="007B87"/>
                </a:solidFill>
                <a:latin typeface="Arial"/>
              </a:defRPr>
            </a:pPr>
            <a:r>
              <a:t>198</a:t>
            </a:r>
          </a:p>
        </p:txBody>
      </p:sp>
      <p:sp>
        <p:nvSpPr>
          <p:cNvPr id="39" name="Text Offered a place"/>
          <p:cNvSpPr txBox="1"/>
          <p:nvPr/>
        </p:nvSpPr>
        <p:spPr>
          <a:xfrm>
            <a:off x="12920472" y="3227832"/>
            <a:ext cx="4096512" cy="5943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Offered a place</a:t>
            </a:r>
          </a:p>
        </p:txBody>
      </p:sp>
      <p:sp>
        <p:nvSpPr>
          <p:cNvPr id="40" name="Text 17"/>
          <p:cNvSpPr txBox="1"/>
          <p:nvPr/>
        </p:nvSpPr>
        <p:spPr>
          <a:xfrm>
            <a:off x="11750040" y="3995928"/>
            <a:ext cx="1005840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410"/>
              </a:lnSpc>
              <a:spcBef>
                <a:spcPts val="0"/>
              </a:spcBef>
              <a:spcAft>
                <a:spcPts val="0"/>
              </a:spcAft>
              <a:defRPr sz="3100" b="1">
                <a:solidFill>
                  <a:srgbClr val="985300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41" name="Text Waitlisted only"/>
          <p:cNvSpPr txBox="1"/>
          <p:nvPr/>
        </p:nvSpPr>
        <p:spPr>
          <a:xfrm>
            <a:off x="12920472" y="3995928"/>
            <a:ext cx="4096512" cy="5943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Waitlisted only</a:t>
            </a:r>
          </a:p>
        </p:txBody>
      </p:sp>
      <p:sp>
        <p:nvSpPr>
          <p:cNvPr id="42" name="Text 189"/>
          <p:cNvSpPr txBox="1"/>
          <p:nvPr/>
        </p:nvSpPr>
        <p:spPr>
          <a:xfrm>
            <a:off x="11750040" y="4764024"/>
            <a:ext cx="1005840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410"/>
              </a:lnSpc>
              <a:spcBef>
                <a:spcPts val="0"/>
              </a:spcBef>
              <a:spcAft>
                <a:spcPts val="0"/>
              </a:spcAft>
              <a:defRPr sz="3100" b="1">
                <a:solidFill>
                  <a:srgbClr val="526474"/>
                </a:solidFill>
                <a:latin typeface="Arial"/>
              </a:defRPr>
            </a:pPr>
            <a:r>
              <a:t>189</a:t>
            </a:r>
          </a:p>
        </p:txBody>
      </p:sp>
      <p:sp>
        <p:nvSpPr>
          <p:cNvPr id="43" name="Text No offer or waitlist recorded"/>
          <p:cNvSpPr txBox="1"/>
          <p:nvPr/>
        </p:nvSpPr>
        <p:spPr>
          <a:xfrm>
            <a:off x="12920472" y="4764024"/>
            <a:ext cx="4096512" cy="5943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No offer or waitlist recorded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1768328" y="5632704"/>
            <a:ext cx="5285232" cy="10972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 Of the 198 offered a place:"/>
          <p:cNvSpPr txBox="1"/>
          <p:nvPr/>
        </p:nvSpPr>
        <p:spPr>
          <a:xfrm>
            <a:off x="11777472" y="5916168"/>
            <a:ext cx="5193792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B263D"/>
                </a:solidFill>
                <a:latin typeface="Arial"/>
              </a:defRPr>
            </a:pPr>
            <a:r>
              <a:t>Of the 198 offered a place:</a:t>
            </a:r>
          </a:p>
        </p:txBody>
      </p:sp>
      <p:sp>
        <p:nvSpPr>
          <p:cNvPr id="46" name="Text 133 accepted the offer&#10;65 did not accept"/>
          <p:cNvSpPr txBox="1"/>
          <p:nvPr/>
        </p:nvSpPr>
        <p:spPr>
          <a:xfrm>
            <a:off x="11786616" y="6464808"/>
            <a:ext cx="5193792" cy="109728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133 accepted the offer</a:t>
            </a:r>
          </a:p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65 did not accept</a:t>
            </a:r>
          </a:p>
        </p:txBody>
      </p:sp>
      <p:sp>
        <p:nvSpPr>
          <p:cNvPr id="47" name="Text Reasons for nonacceptance are not established."/>
          <p:cNvSpPr txBox="1"/>
          <p:nvPr/>
        </p:nvSpPr>
        <p:spPr>
          <a:xfrm>
            <a:off x="11786616" y="7598664"/>
            <a:ext cx="5193792" cy="3291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Reasons for nonacceptance are not established.</a:t>
            </a:r>
          </a:p>
        </p:txBody>
      </p:sp>
      <p:pic>
        <p:nvPicPr>
          <p:cNvPr id="48" name="Picture 47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007B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ACCEPTED&#10;PROFILE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ACCEPTED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PROFILE</a:t>
            </a:r>
          </a:p>
        </p:txBody>
      </p:sp>
      <p:sp>
        <p:nvSpPr>
          <p:cNvPr id="5" name="Text Who accepts a place in the program?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Who accepts a place in the program?</a:t>
            </a:r>
          </a:p>
        </p:txBody>
      </p:sp>
      <p:sp>
        <p:nvSpPr>
          <p:cNvPr id="6" name="Text Each figure describes the 133 accepted application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Each figure describes the 133 accepted application records—not the chance of being selected.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Most accepted records are high-school applicants; 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Most accepted records are high-school applicants; these overlapping categories describe the group.</a:t>
            </a:r>
          </a:p>
        </p:txBody>
      </p:sp>
      <p:sp>
        <p:nvSpPr>
          <p:cNvPr id="10" name="Text Source: audited workbook, Master Roster and Subgro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Source: audited workbook, Master Roster and Subgroup Detail. Categories overlap; they are not parts of one total.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03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2304288"/>
            <a:ext cx="7918704" cy="26974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4400" y="2304288"/>
            <a:ext cx="64008" cy="269748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 Currently in high school"/>
          <p:cNvSpPr txBox="1"/>
          <p:nvPr/>
        </p:nvSpPr>
        <p:spPr>
          <a:xfrm>
            <a:off x="1170432" y="2487168"/>
            <a:ext cx="7443216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13334A"/>
                </a:solidFill>
                <a:latin typeface="Arial"/>
              </a:defRPr>
            </a:pPr>
            <a:r>
              <a:t>Currently in high school</a:t>
            </a:r>
          </a:p>
        </p:txBody>
      </p:sp>
      <p:sp>
        <p:nvSpPr>
          <p:cNvPr id="16" name="Text 86.5%"/>
          <p:cNvSpPr txBox="1"/>
          <p:nvPr/>
        </p:nvSpPr>
        <p:spPr>
          <a:xfrm>
            <a:off x="1170432" y="3136392"/>
            <a:ext cx="7415783" cy="8229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5830"/>
              </a:lnSpc>
              <a:spcBef>
                <a:spcPts val="0"/>
              </a:spcBef>
              <a:spcAft>
                <a:spcPts val="0"/>
              </a:spcAft>
              <a:defRPr sz="5300" b="1">
                <a:solidFill>
                  <a:srgbClr val="007B87"/>
                </a:solidFill>
                <a:latin typeface="Arial"/>
              </a:defRPr>
            </a:pPr>
            <a:r>
              <a:t>86.5%</a:t>
            </a:r>
          </a:p>
        </p:txBody>
      </p:sp>
      <p:sp>
        <p:nvSpPr>
          <p:cNvPr id="17" name="Text 115 of 133 accepted records"/>
          <p:cNvSpPr txBox="1"/>
          <p:nvPr/>
        </p:nvSpPr>
        <p:spPr>
          <a:xfrm>
            <a:off x="1188720" y="4059935"/>
            <a:ext cx="7370064" cy="5394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526474"/>
                </a:solidFill>
                <a:latin typeface="Arial"/>
              </a:defRPr>
            </a:pPr>
            <a:r>
              <a:t>115 of 133 accepted records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464040" y="2304288"/>
            <a:ext cx="7918704" cy="26974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464040" y="2304288"/>
            <a:ext cx="64008" cy="269748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 Ages 15–16"/>
          <p:cNvSpPr txBox="1"/>
          <p:nvPr/>
        </p:nvSpPr>
        <p:spPr>
          <a:xfrm>
            <a:off x="9720072" y="2487168"/>
            <a:ext cx="7443216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13334A"/>
                </a:solidFill>
                <a:latin typeface="Arial"/>
              </a:defRPr>
            </a:pPr>
            <a:r>
              <a:t>Ages 15–16</a:t>
            </a:r>
          </a:p>
        </p:txBody>
      </p:sp>
      <p:sp>
        <p:nvSpPr>
          <p:cNvPr id="21" name="Text 57.9%"/>
          <p:cNvSpPr txBox="1"/>
          <p:nvPr/>
        </p:nvSpPr>
        <p:spPr>
          <a:xfrm>
            <a:off x="9720072" y="3136392"/>
            <a:ext cx="7415783" cy="8229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5830"/>
              </a:lnSpc>
              <a:spcBef>
                <a:spcPts val="0"/>
              </a:spcBef>
              <a:spcAft>
                <a:spcPts val="0"/>
              </a:spcAft>
              <a:defRPr sz="5300" b="1">
                <a:solidFill>
                  <a:srgbClr val="287ED0"/>
                </a:solidFill>
                <a:latin typeface="Arial"/>
              </a:defRPr>
            </a:pPr>
            <a:r>
              <a:t>57.9%</a:t>
            </a:r>
          </a:p>
        </p:txBody>
      </p:sp>
      <p:sp>
        <p:nvSpPr>
          <p:cNvPr id="22" name="Text 77 of 133 accepted records"/>
          <p:cNvSpPr txBox="1"/>
          <p:nvPr/>
        </p:nvSpPr>
        <p:spPr>
          <a:xfrm>
            <a:off x="9738360" y="4059935"/>
            <a:ext cx="7370064" cy="5394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526474"/>
                </a:solidFill>
                <a:latin typeface="Arial"/>
              </a:defRPr>
            </a:pPr>
            <a:r>
              <a:t>77 of 133 accepted records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5376672"/>
            <a:ext cx="7918704" cy="26974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14400" y="5376672"/>
            <a:ext cx="64008" cy="2697480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 Report She/Her pronouns"/>
          <p:cNvSpPr txBox="1"/>
          <p:nvPr/>
        </p:nvSpPr>
        <p:spPr>
          <a:xfrm>
            <a:off x="1170432" y="5559552"/>
            <a:ext cx="7443216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13334A"/>
                </a:solidFill>
                <a:latin typeface="Arial"/>
              </a:defRPr>
            </a:pPr>
            <a:r>
              <a:t>Report She/Her pronouns</a:t>
            </a:r>
          </a:p>
        </p:txBody>
      </p:sp>
      <p:sp>
        <p:nvSpPr>
          <p:cNvPr id="26" name="Text 57.1%"/>
          <p:cNvSpPr txBox="1"/>
          <p:nvPr/>
        </p:nvSpPr>
        <p:spPr>
          <a:xfrm>
            <a:off x="1170432" y="6208776"/>
            <a:ext cx="7415783" cy="8229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5830"/>
              </a:lnSpc>
              <a:spcBef>
                <a:spcPts val="0"/>
              </a:spcBef>
              <a:spcAft>
                <a:spcPts val="0"/>
              </a:spcAft>
              <a:defRPr sz="5300" b="1">
                <a:solidFill>
                  <a:srgbClr val="7838CE"/>
                </a:solidFill>
                <a:latin typeface="Arial"/>
              </a:defRPr>
            </a:pPr>
            <a:r>
              <a:t>57.1%</a:t>
            </a:r>
          </a:p>
        </p:txBody>
      </p:sp>
      <p:sp>
        <p:nvSpPr>
          <p:cNvPr id="27" name="Text 76 of 133 accepted records"/>
          <p:cNvSpPr txBox="1"/>
          <p:nvPr/>
        </p:nvSpPr>
        <p:spPr>
          <a:xfrm>
            <a:off x="1188720" y="7132320"/>
            <a:ext cx="7370064" cy="5394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526474"/>
                </a:solidFill>
                <a:latin typeface="Arial"/>
              </a:defRPr>
            </a:pPr>
            <a:r>
              <a:t>76 of 133 accepted records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464040" y="5376672"/>
            <a:ext cx="7918704" cy="26974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464040" y="5376672"/>
            <a:ext cx="64008" cy="269748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 Report a non-English home language"/>
          <p:cNvSpPr txBox="1"/>
          <p:nvPr/>
        </p:nvSpPr>
        <p:spPr>
          <a:xfrm>
            <a:off x="9720072" y="5559552"/>
            <a:ext cx="7443216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13334A"/>
                </a:solidFill>
                <a:latin typeface="Arial"/>
              </a:defRPr>
            </a:pPr>
            <a:r>
              <a:t>Report a non-English home language</a:t>
            </a:r>
          </a:p>
        </p:txBody>
      </p:sp>
      <p:sp>
        <p:nvSpPr>
          <p:cNvPr id="31" name="Text 60.9%"/>
          <p:cNvSpPr txBox="1"/>
          <p:nvPr/>
        </p:nvSpPr>
        <p:spPr>
          <a:xfrm>
            <a:off x="9720072" y="6208776"/>
            <a:ext cx="7415783" cy="8229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5830"/>
              </a:lnSpc>
              <a:spcBef>
                <a:spcPts val="0"/>
              </a:spcBef>
              <a:spcAft>
                <a:spcPts val="0"/>
              </a:spcAft>
              <a:defRPr sz="5300" b="1">
                <a:solidFill>
                  <a:srgbClr val="C720AE"/>
                </a:solidFill>
                <a:latin typeface="Arial"/>
              </a:defRPr>
            </a:pPr>
            <a:r>
              <a:t>60.9%</a:t>
            </a:r>
          </a:p>
        </p:txBody>
      </p:sp>
      <p:sp>
        <p:nvSpPr>
          <p:cNvPr id="32" name="Text 81 of 133 accepted records"/>
          <p:cNvSpPr txBox="1"/>
          <p:nvPr/>
        </p:nvSpPr>
        <p:spPr>
          <a:xfrm>
            <a:off x="9738360" y="7132320"/>
            <a:ext cx="7370064" cy="5394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526474"/>
                </a:solidFill>
                <a:latin typeface="Arial"/>
              </a:defRPr>
            </a:pPr>
            <a:r>
              <a:t>81 of 133 accepted records</a:t>
            </a:r>
          </a:p>
        </p:txBody>
      </p:sp>
      <p:pic>
        <p:nvPicPr>
          <p:cNvPr id="33" name="Picture 32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APPLICANTS&#10;AGE + SCHOOL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APPLICANTS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AGE + SCHOOL</a:t>
            </a:r>
          </a:p>
        </p:txBody>
      </p:sp>
      <p:sp>
        <p:nvSpPr>
          <p:cNvPr id="5" name="Text Applicants are mainly high-school students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Applicants are mainly high-school students</a:t>
            </a:r>
          </a:p>
        </p:txBody>
      </p:sp>
      <p:sp>
        <p:nvSpPr>
          <p:cNvPr id="6" name="Text Applicant profile only: age and enrollment among t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Applicant profile only: age and enrollment among the 404 included application records.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Ages 15–16 account for 206 of 404 applications (51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Ages 15–16 account for 206 of 404 applications (51.0%). High-school enrollment is reported in 372 (92.1%).</a:t>
            </a:r>
          </a:p>
        </p:txBody>
      </p:sp>
      <p:sp>
        <p:nvSpPr>
          <p:cNvPr id="10" name="Text Source: audited workbook, Subgroup Detail. Four ag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Source: audited workbook, Subgroup Detail. Four ages and two enrollment responses are not documented.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04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13" name="Text Age at application: number of records"/>
          <p:cNvSpPr txBox="1"/>
          <p:nvPr/>
        </p:nvSpPr>
        <p:spPr>
          <a:xfrm>
            <a:off x="914400" y="2084831"/>
            <a:ext cx="7818120" cy="41148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0B263D"/>
                </a:solidFill>
                <a:latin typeface="Arial"/>
              </a:defRPr>
            </a:pPr>
            <a:r>
              <a:t>Age at application: number of records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383280" y="2743200"/>
            <a:ext cx="10972" cy="4407408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 0"/>
          <p:cNvSpPr txBox="1"/>
          <p:nvPr/>
        </p:nvSpPr>
        <p:spPr>
          <a:xfrm>
            <a:off x="3017520" y="7269480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98848" y="2743200"/>
            <a:ext cx="10972" cy="4407408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 50"/>
          <p:cNvSpPr txBox="1"/>
          <p:nvPr/>
        </p:nvSpPr>
        <p:spPr>
          <a:xfrm>
            <a:off x="4133087" y="7269480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50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14416" y="2743200"/>
            <a:ext cx="10972" cy="4407408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 100"/>
          <p:cNvSpPr txBox="1"/>
          <p:nvPr/>
        </p:nvSpPr>
        <p:spPr>
          <a:xfrm>
            <a:off x="5248656" y="7269480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100</a:t>
            </a:r>
          </a:p>
        </p:txBody>
      </p:sp>
      <p:sp>
        <p:nvSpPr>
          <p:cNvPr id="20" name="Text 14 or younger"/>
          <p:cNvSpPr txBox="1"/>
          <p:nvPr/>
        </p:nvSpPr>
        <p:spPr>
          <a:xfrm>
            <a:off x="914400" y="2734056"/>
            <a:ext cx="2286000" cy="704087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14 or younger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383280" y="2967228"/>
            <a:ext cx="1807220" cy="265176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81"/>
          <p:cNvSpPr txBox="1"/>
          <p:nvPr/>
        </p:nvSpPr>
        <p:spPr>
          <a:xfrm>
            <a:off x="6373368" y="2743200"/>
            <a:ext cx="2514600" cy="704087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287ED0"/>
                </a:solidFill>
                <a:latin typeface="Arial"/>
              </a:defRPr>
            </a:pPr>
            <a:r>
              <a:t>81</a:t>
            </a:r>
          </a:p>
        </p:txBody>
      </p:sp>
      <p:sp>
        <p:nvSpPr>
          <p:cNvPr id="23" name="Text 15"/>
          <p:cNvSpPr txBox="1"/>
          <p:nvPr/>
        </p:nvSpPr>
        <p:spPr>
          <a:xfrm>
            <a:off x="914400" y="3483864"/>
            <a:ext cx="2286000" cy="704087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383280" y="3717036"/>
            <a:ext cx="2588117" cy="265176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 116"/>
          <p:cNvSpPr txBox="1"/>
          <p:nvPr/>
        </p:nvSpPr>
        <p:spPr>
          <a:xfrm>
            <a:off x="6373368" y="3493008"/>
            <a:ext cx="2514600" cy="704087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287ED0"/>
                </a:solidFill>
                <a:latin typeface="Arial"/>
              </a:defRPr>
            </a:pPr>
            <a:r>
              <a:t>116</a:t>
            </a:r>
          </a:p>
        </p:txBody>
      </p:sp>
      <p:sp>
        <p:nvSpPr>
          <p:cNvPr id="26" name="Text 16"/>
          <p:cNvSpPr txBox="1"/>
          <p:nvPr/>
        </p:nvSpPr>
        <p:spPr>
          <a:xfrm>
            <a:off x="914400" y="4233672"/>
            <a:ext cx="2286000" cy="704087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16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83280" y="4466844"/>
            <a:ext cx="2008022" cy="265176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 90"/>
          <p:cNvSpPr txBox="1"/>
          <p:nvPr/>
        </p:nvSpPr>
        <p:spPr>
          <a:xfrm>
            <a:off x="6373368" y="4242816"/>
            <a:ext cx="2514600" cy="704087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287ED0"/>
                </a:solidFill>
                <a:latin typeface="Arial"/>
              </a:defRPr>
            </a:pPr>
            <a:r>
              <a:t>90</a:t>
            </a:r>
          </a:p>
        </p:txBody>
      </p:sp>
      <p:sp>
        <p:nvSpPr>
          <p:cNvPr id="29" name="Text 17"/>
          <p:cNvSpPr txBox="1"/>
          <p:nvPr/>
        </p:nvSpPr>
        <p:spPr>
          <a:xfrm>
            <a:off x="914400" y="4983480"/>
            <a:ext cx="2286000" cy="704087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383280" y="5216652"/>
            <a:ext cx="1762597" cy="265176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 79"/>
          <p:cNvSpPr txBox="1"/>
          <p:nvPr/>
        </p:nvSpPr>
        <p:spPr>
          <a:xfrm>
            <a:off x="6373368" y="4992624"/>
            <a:ext cx="2514600" cy="704087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287ED0"/>
                </a:solidFill>
                <a:latin typeface="Arial"/>
              </a:defRPr>
            </a:pPr>
            <a:r>
              <a:t>79</a:t>
            </a:r>
          </a:p>
        </p:txBody>
      </p:sp>
      <p:sp>
        <p:nvSpPr>
          <p:cNvPr id="32" name="Text 18 or older"/>
          <p:cNvSpPr txBox="1"/>
          <p:nvPr/>
        </p:nvSpPr>
        <p:spPr>
          <a:xfrm>
            <a:off x="914400" y="5733288"/>
            <a:ext cx="2286000" cy="704087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18 or older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383280" y="5966459"/>
            <a:ext cx="758586" cy="265176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 34"/>
          <p:cNvSpPr txBox="1"/>
          <p:nvPr/>
        </p:nvSpPr>
        <p:spPr>
          <a:xfrm>
            <a:off x="6373368" y="5742431"/>
            <a:ext cx="2514600" cy="704087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287ED0"/>
                </a:solidFill>
                <a:latin typeface="Arial"/>
              </a:defRPr>
            </a:pPr>
            <a:r>
              <a:t>34</a:t>
            </a:r>
          </a:p>
        </p:txBody>
      </p:sp>
      <p:sp>
        <p:nvSpPr>
          <p:cNvPr id="35" name="Text Unknown"/>
          <p:cNvSpPr txBox="1"/>
          <p:nvPr/>
        </p:nvSpPr>
        <p:spPr>
          <a:xfrm>
            <a:off x="914400" y="6483096"/>
            <a:ext cx="2286000" cy="704087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Unknown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383280" y="6716268"/>
            <a:ext cx="89245" cy="265176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 4"/>
          <p:cNvSpPr txBox="1"/>
          <p:nvPr/>
        </p:nvSpPr>
        <p:spPr>
          <a:xfrm>
            <a:off x="6373368" y="6492240"/>
            <a:ext cx="2514600" cy="704087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287ED0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38" name="Text Current enrollment: share of applicants"/>
          <p:cNvSpPr txBox="1"/>
          <p:nvPr/>
        </p:nvSpPr>
        <p:spPr>
          <a:xfrm>
            <a:off x="9692640" y="2084831"/>
            <a:ext cx="7635240" cy="41148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0B263D"/>
                </a:solidFill>
                <a:latin typeface="Arial"/>
              </a:defRPr>
            </a:pPr>
            <a:r>
              <a:t>Current enrollment: share of applicants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2115800" y="2743200"/>
            <a:ext cx="10972" cy="429768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 0%"/>
          <p:cNvSpPr txBox="1"/>
          <p:nvPr/>
        </p:nvSpPr>
        <p:spPr>
          <a:xfrm>
            <a:off x="11750040" y="71597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3350240" y="2743200"/>
            <a:ext cx="10972" cy="429768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 50%"/>
          <p:cNvSpPr txBox="1"/>
          <p:nvPr/>
        </p:nvSpPr>
        <p:spPr>
          <a:xfrm>
            <a:off x="12984480" y="71597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50%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4584680" y="2743200"/>
            <a:ext cx="10972" cy="429768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 100%"/>
          <p:cNvSpPr txBox="1"/>
          <p:nvPr/>
        </p:nvSpPr>
        <p:spPr>
          <a:xfrm>
            <a:off x="14218919" y="71597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100%</a:t>
            </a:r>
          </a:p>
        </p:txBody>
      </p:sp>
      <p:sp>
        <p:nvSpPr>
          <p:cNvPr id="45" name="Text High school"/>
          <p:cNvSpPr txBox="1"/>
          <p:nvPr/>
        </p:nvSpPr>
        <p:spPr>
          <a:xfrm>
            <a:off x="9692640" y="2734056"/>
            <a:ext cx="2240279" cy="832103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High school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2115800" y="3022092"/>
            <a:ext cx="2273325" cy="28346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 92.1%  (372)"/>
          <p:cNvSpPr txBox="1"/>
          <p:nvPr/>
        </p:nvSpPr>
        <p:spPr>
          <a:xfrm>
            <a:off x="14785847" y="2743200"/>
            <a:ext cx="2514600" cy="832103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92.1%  (372)</a:t>
            </a:r>
          </a:p>
        </p:txBody>
      </p:sp>
      <p:sp>
        <p:nvSpPr>
          <p:cNvPr id="48" name="Text College"/>
          <p:cNvSpPr txBox="1"/>
          <p:nvPr/>
        </p:nvSpPr>
        <p:spPr>
          <a:xfrm>
            <a:off x="9692640" y="3611880"/>
            <a:ext cx="2240279" cy="832103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College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2115800" y="3899916"/>
            <a:ext cx="122221" cy="28346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 5.0%  (20)"/>
          <p:cNvSpPr txBox="1"/>
          <p:nvPr/>
        </p:nvSpPr>
        <p:spPr>
          <a:xfrm>
            <a:off x="14785847" y="3621024"/>
            <a:ext cx="2514600" cy="832103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5.0%  (20)</a:t>
            </a:r>
          </a:p>
        </p:txBody>
      </p:sp>
      <p:sp>
        <p:nvSpPr>
          <p:cNvPr id="51" name="Text Middle school"/>
          <p:cNvSpPr txBox="1"/>
          <p:nvPr/>
        </p:nvSpPr>
        <p:spPr>
          <a:xfrm>
            <a:off x="9692640" y="4489704"/>
            <a:ext cx="2240279" cy="832103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Middle school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2115800" y="4777740"/>
            <a:ext cx="54999" cy="28346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 2.2%  (9)"/>
          <p:cNvSpPr txBox="1"/>
          <p:nvPr/>
        </p:nvSpPr>
        <p:spPr>
          <a:xfrm>
            <a:off x="14785847" y="4498848"/>
            <a:ext cx="2514600" cy="832103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2.2%  (9)</a:t>
            </a:r>
          </a:p>
        </p:txBody>
      </p:sp>
      <p:sp>
        <p:nvSpPr>
          <p:cNvPr id="54" name="Text Not enrolled"/>
          <p:cNvSpPr txBox="1"/>
          <p:nvPr/>
        </p:nvSpPr>
        <p:spPr>
          <a:xfrm>
            <a:off x="9692640" y="5367528"/>
            <a:ext cx="2240279" cy="832103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Not enrolled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2115800" y="5655564"/>
            <a:ext cx="6111" cy="28346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 0.2%  (1)"/>
          <p:cNvSpPr txBox="1"/>
          <p:nvPr/>
        </p:nvSpPr>
        <p:spPr>
          <a:xfrm>
            <a:off x="14785847" y="5376672"/>
            <a:ext cx="2514600" cy="832103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0.2%  (1)</a:t>
            </a:r>
          </a:p>
        </p:txBody>
      </p:sp>
      <p:sp>
        <p:nvSpPr>
          <p:cNvPr id="57" name="Text Unknown"/>
          <p:cNvSpPr txBox="1"/>
          <p:nvPr/>
        </p:nvSpPr>
        <p:spPr>
          <a:xfrm>
            <a:off x="9692640" y="6245352"/>
            <a:ext cx="2240279" cy="832103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Unknown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2115800" y="6533388"/>
            <a:ext cx="12222" cy="28346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 0.5%  (2)"/>
          <p:cNvSpPr txBox="1"/>
          <p:nvPr/>
        </p:nvSpPr>
        <p:spPr>
          <a:xfrm>
            <a:off x="14785847" y="6254496"/>
            <a:ext cx="2514600" cy="832103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0.5%  (2)</a:t>
            </a:r>
          </a:p>
        </p:txBody>
      </p:sp>
      <p:pic>
        <p:nvPicPr>
          <p:cNvPr id="60" name="Picture 59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GROUP SHARE&#10;PRONOUNS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GROUP SHARE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PRONOUNS</a:t>
            </a:r>
          </a:p>
        </p:txBody>
      </p:sp>
      <p:sp>
        <p:nvSpPr>
          <p:cNvPr id="5" name="Text She/Her is the largest pronoun group at every stag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She/Her is the largest pronoun group at every stage</a:t>
            </a:r>
          </a:p>
        </p:txBody>
      </p:sp>
      <p:sp>
        <p:nvSpPr>
          <p:cNvPr id="6" name="Text Each cell shows a count and its share of that stag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Each cell shows a count and its share of that stage—not a within-group completion rate.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She/Her records are 59.7% of applications and 59.2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She/Her records are 59.7% of applications and 59.2% of completions. This compares representation, not likelihood.</a:t>
            </a:r>
          </a:p>
        </p:txBody>
      </p:sp>
      <p:sp>
        <p:nvSpPr>
          <p:cNvPr id="10" name="Text Source: audited workbook, Subgroup Detail. Small p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Source: audited workbook, Subgroup Detail. Small pronoun categories are shown as counts without claims about stable rates.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05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05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68680" y="2212848"/>
            <a:ext cx="16550640" cy="786384"/>
          </a:xfrm>
          <a:prstGeom prst="rect">
            <a:avLst/>
          </a:prstGeom>
          <a:solidFill>
            <a:srgbClr val="E8F1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Self-reported group"/>
          <p:cNvSpPr txBox="1"/>
          <p:nvPr/>
        </p:nvSpPr>
        <p:spPr>
          <a:xfrm>
            <a:off x="1005839" y="2295144"/>
            <a:ext cx="370332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B263D"/>
                </a:solidFill>
                <a:latin typeface="Arial"/>
              </a:defRPr>
            </a:pPr>
            <a:r>
              <a:t>Self-reported group</a:t>
            </a:r>
          </a:p>
        </p:txBody>
      </p:sp>
      <p:sp>
        <p:nvSpPr>
          <p:cNvPr id="15" name="Text Applied&#10;404 total"/>
          <p:cNvSpPr txBox="1"/>
          <p:nvPr/>
        </p:nvSpPr>
        <p:spPr>
          <a:xfrm>
            <a:off x="4864608" y="2249424"/>
            <a:ext cx="3026664" cy="6583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87ED0"/>
                </a:solidFill>
                <a:latin typeface="Arial"/>
              </a:defRPr>
            </a:pPr>
            <a:r>
              <a:t>Applied</a:t>
            </a: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87ED0"/>
                </a:solidFill>
                <a:latin typeface="Arial"/>
              </a:defRPr>
            </a:pPr>
            <a:r>
              <a:t>404 total</a:t>
            </a:r>
          </a:p>
        </p:txBody>
      </p:sp>
      <p:sp>
        <p:nvSpPr>
          <p:cNvPr id="16" name="Text Offered / waitlisted&#10;215 total"/>
          <p:cNvSpPr txBox="1"/>
          <p:nvPr/>
        </p:nvSpPr>
        <p:spPr>
          <a:xfrm>
            <a:off x="8019288" y="2249424"/>
            <a:ext cx="3026664" cy="6583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7B87"/>
                </a:solidFill>
                <a:latin typeface="Arial"/>
              </a:defRPr>
            </a:pPr>
            <a:r>
              <a:t>Offered / waitlisted</a:t>
            </a: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7B87"/>
                </a:solidFill>
                <a:latin typeface="Arial"/>
              </a:defRPr>
            </a:pPr>
            <a:r>
              <a:t>215 total</a:t>
            </a:r>
          </a:p>
        </p:txBody>
      </p:sp>
      <p:sp>
        <p:nvSpPr>
          <p:cNvPr id="17" name="Text Accepted a place&#10;133 total"/>
          <p:cNvSpPr txBox="1"/>
          <p:nvPr/>
        </p:nvSpPr>
        <p:spPr>
          <a:xfrm>
            <a:off x="11173968" y="2249424"/>
            <a:ext cx="3026664" cy="6583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7838CE"/>
                </a:solidFill>
                <a:latin typeface="Arial"/>
              </a:defRPr>
            </a:pPr>
            <a:r>
              <a:t>Accepted a place</a:t>
            </a: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7838CE"/>
                </a:solidFill>
                <a:latin typeface="Arial"/>
              </a:defRPr>
            </a:pPr>
            <a:r>
              <a:t>133 total</a:t>
            </a:r>
          </a:p>
        </p:txBody>
      </p:sp>
      <p:sp>
        <p:nvSpPr>
          <p:cNvPr id="18" name="Text Completed&#10;98 total"/>
          <p:cNvSpPr txBox="1"/>
          <p:nvPr/>
        </p:nvSpPr>
        <p:spPr>
          <a:xfrm>
            <a:off x="14328648" y="2249424"/>
            <a:ext cx="3026664" cy="6583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C720AE"/>
                </a:solidFill>
                <a:latin typeface="Arial"/>
              </a:defRPr>
            </a:pPr>
            <a:r>
              <a:t>Completed</a:t>
            </a: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C720AE"/>
                </a:solidFill>
                <a:latin typeface="Arial"/>
              </a:defRPr>
            </a:pPr>
            <a:r>
              <a:t>98 total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3090672"/>
            <a:ext cx="16550640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 She/Her"/>
          <p:cNvSpPr txBox="1"/>
          <p:nvPr/>
        </p:nvSpPr>
        <p:spPr>
          <a:xfrm>
            <a:off x="978407" y="3113532"/>
            <a:ext cx="3675887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She/Her</a:t>
            </a:r>
          </a:p>
        </p:txBody>
      </p:sp>
      <p:sp>
        <p:nvSpPr>
          <p:cNvPr id="21" name="Text 241  |  59.7%"/>
          <p:cNvSpPr txBox="1"/>
          <p:nvPr/>
        </p:nvSpPr>
        <p:spPr>
          <a:xfrm>
            <a:off x="5001768" y="3127248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287ED0"/>
                </a:solidFill>
                <a:latin typeface="Arial"/>
              </a:defRPr>
            </a:pPr>
            <a:r>
              <a:t>241  |  59.7%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01768" y="3621024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01768" y="3621024"/>
            <a:ext cx="1641868" cy="9144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 128  |  59.5%"/>
          <p:cNvSpPr txBox="1"/>
          <p:nvPr/>
        </p:nvSpPr>
        <p:spPr>
          <a:xfrm>
            <a:off x="8156448" y="3127248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07B87"/>
                </a:solidFill>
                <a:latin typeface="Arial"/>
              </a:defRPr>
            </a:pPr>
            <a:r>
              <a:t>128  |  59.5%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56448" y="3621024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56448" y="3621024"/>
            <a:ext cx="1638604" cy="9144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 76  |  57.1%"/>
          <p:cNvSpPr txBox="1"/>
          <p:nvPr/>
        </p:nvSpPr>
        <p:spPr>
          <a:xfrm>
            <a:off x="11311128" y="3127248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7838CE"/>
                </a:solidFill>
                <a:latin typeface="Arial"/>
              </a:defRPr>
            </a:pPr>
            <a:r>
              <a:t>76  |  57.1%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1311128" y="3621024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1311128" y="3621024"/>
            <a:ext cx="1572768" cy="91440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 58  |  59.2%"/>
          <p:cNvSpPr txBox="1"/>
          <p:nvPr/>
        </p:nvSpPr>
        <p:spPr>
          <a:xfrm>
            <a:off x="14465808" y="3127248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C720AE"/>
                </a:solidFill>
                <a:latin typeface="Arial"/>
              </a:defRPr>
            </a:pPr>
            <a:r>
              <a:t>58  |  59.2%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4465808" y="3621024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4465808" y="3621024"/>
            <a:ext cx="1628938" cy="9144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 He/Him"/>
          <p:cNvSpPr txBox="1"/>
          <p:nvPr/>
        </p:nvSpPr>
        <p:spPr>
          <a:xfrm>
            <a:off x="978407" y="3918204"/>
            <a:ext cx="3675887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He/Him</a:t>
            </a:r>
          </a:p>
        </p:txBody>
      </p:sp>
      <p:sp>
        <p:nvSpPr>
          <p:cNvPr id="34" name="Text 156  |  38.6%"/>
          <p:cNvSpPr txBox="1"/>
          <p:nvPr/>
        </p:nvSpPr>
        <p:spPr>
          <a:xfrm>
            <a:off x="5001768" y="3931920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287ED0"/>
                </a:solidFill>
                <a:latin typeface="Arial"/>
              </a:defRPr>
            </a:pPr>
            <a:r>
              <a:t>156  |  38.6%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01768" y="4425696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001768" y="4425696"/>
            <a:ext cx="1062786" cy="9144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 81  |  37.7%"/>
          <p:cNvSpPr txBox="1"/>
          <p:nvPr/>
        </p:nvSpPr>
        <p:spPr>
          <a:xfrm>
            <a:off x="8156448" y="3931920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07B87"/>
                </a:solidFill>
                <a:latin typeface="Arial"/>
              </a:defRPr>
            </a:pPr>
            <a:r>
              <a:t>81  |  37.7%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156448" y="4425696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156448" y="4425696"/>
            <a:ext cx="1036929" cy="9144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 52  |  39.1%"/>
          <p:cNvSpPr txBox="1"/>
          <p:nvPr/>
        </p:nvSpPr>
        <p:spPr>
          <a:xfrm>
            <a:off x="11311128" y="3931920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7838CE"/>
                </a:solidFill>
                <a:latin typeface="Arial"/>
              </a:defRPr>
            </a:pPr>
            <a:r>
              <a:t>52  |  39.1%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1311128" y="4425696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1311128" y="4425696"/>
            <a:ext cx="1076104" cy="91440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 35  |  35.7%"/>
          <p:cNvSpPr txBox="1"/>
          <p:nvPr/>
        </p:nvSpPr>
        <p:spPr>
          <a:xfrm>
            <a:off x="14465808" y="3931920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C720AE"/>
                </a:solidFill>
                <a:latin typeface="Arial"/>
              </a:defRPr>
            </a:pPr>
            <a:r>
              <a:t>35  |  35.7%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4465808" y="4425696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4465808" y="4425696"/>
            <a:ext cx="982980" cy="9144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68680" y="4700016"/>
            <a:ext cx="16550640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 They/Them"/>
          <p:cNvSpPr txBox="1"/>
          <p:nvPr/>
        </p:nvSpPr>
        <p:spPr>
          <a:xfrm>
            <a:off x="978407" y="4722876"/>
            <a:ext cx="3675887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They/Them</a:t>
            </a:r>
          </a:p>
        </p:txBody>
      </p:sp>
      <p:sp>
        <p:nvSpPr>
          <p:cNvPr id="48" name="Text 2  |  0.5%"/>
          <p:cNvSpPr txBox="1"/>
          <p:nvPr/>
        </p:nvSpPr>
        <p:spPr>
          <a:xfrm>
            <a:off x="5001768" y="4736592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287ED0"/>
                </a:solidFill>
                <a:latin typeface="Arial"/>
              </a:defRPr>
            </a:pPr>
            <a:r>
              <a:t>2  |  0.5%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001768" y="5230368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001768" y="5230368"/>
            <a:ext cx="13625" cy="9144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 2  |  0.9%"/>
          <p:cNvSpPr txBox="1"/>
          <p:nvPr/>
        </p:nvSpPr>
        <p:spPr>
          <a:xfrm>
            <a:off x="8156448" y="4736592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07B87"/>
                </a:solidFill>
                <a:latin typeface="Arial"/>
              </a:defRPr>
            </a:pPr>
            <a:r>
              <a:t>2  |  0.9%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156448" y="5230368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156448" y="5230368"/>
            <a:ext cx="25603" cy="9144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 2  |  1.5%"/>
          <p:cNvSpPr txBox="1"/>
          <p:nvPr/>
        </p:nvSpPr>
        <p:spPr>
          <a:xfrm>
            <a:off x="11311128" y="4736592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7838CE"/>
                </a:solidFill>
                <a:latin typeface="Arial"/>
              </a:defRPr>
            </a:pPr>
            <a:r>
              <a:t>2  |  1.5%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1311128" y="5230368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1311128" y="5230368"/>
            <a:ext cx="41388" cy="91440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 2  |  2.0%"/>
          <p:cNvSpPr txBox="1"/>
          <p:nvPr/>
        </p:nvSpPr>
        <p:spPr>
          <a:xfrm>
            <a:off x="14465808" y="4736592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C720AE"/>
                </a:solidFill>
                <a:latin typeface="Arial"/>
              </a:defRPr>
            </a:pPr>
            <a:r>
              <a:t>2  |  2.0%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4465808" y="5230368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4465808" y="5230368"/>
            <a:ext cx="56170" cy="9144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 Other"/>
          <p:cNvSpPr txBox="1"/>
          <p:nvPr/>
        </p:nvSpPr>
        <p:spPr>
          <a:xfrm>
            <a:off x="978407" y="5527548"/>
            <a:ext cx="3675887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Other</a:t>
            </a:r>
          </a:p>
        </p:txBody>
      </p:sp>
      <p:sp>
        <p:nvSpPr>
          <p:cNvPr id="61" name="Text 1  |  0.2%"/>
          <p:cNvSpPr txBox="1"/>
          <p:nvPr/>
        </p:nvSpPr>
        <p:spPr>
          <a:xfrm>
            <a:off x="5001768" y="5541264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287ED0"/>
                </a:solidFill>
                <a:latin typeface="Arial"/>
              </a:defRPr>
            </a:pPr>
            <a:r>
              <a:t>1  |  0.2%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001768" y="6035040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5001768" y="6035040"/>
            <a:ext cx="6812" cy="9144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 1  |  0.5%"/>
          <p:cNvSpPr txBox="1"/>
          <p:nvPr/>
        </p:nvSpPr>
        <p:spPr>
          <a:xfrm>
            <a:off x="8156448" y="5541264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07B87"/>
                </a:solidFill>
                <a:latin typeface="Arial"/>
              </a:defRPr>
            </a:pPr>
            <a:r>
              <a:t>1  |  0.5%</a:t>
            </a:r>
          </a:p>
        </p:txBody>
      </p:sp>
      <p:sp>
        <p:nvSpPr>
          <p:cNvPr id="65" name="Rectangle 64"/>
          <p:cNvSpPr/>
          <p:nvPr/>
        </p:nvSpPr>
        <p:spPr>
          <a:xfrm>
            <a:off x="8156448" y="6035040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8156448" y="6035040"/>
            <a:ext cx="12801" cy="9144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 1  |  0.8%"/>
          <p:cNvSpPr txBox="1"/>
          <p:nvPr/>
        </p:nvSpPr>
        <p:spPr>
          <a:xfrm>
            <a:off x="11311128" y="5541264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7838CE"/>
                </a:solidFill>
                <a:latin typeface="Arial"/>
              </a:defRPr>
            </a:pPr>
            <a:r>
              <a:t>1  |  0.8%</a:t>
            </a:r>
          </a:p>
        </p:txBody>
      </p:sp>
      <p:sp>
        <p:nvSpPr>
          <p:cNvPr id="68" name="Rectangle 67"/>
          <p:cNvSpPr/>
          <p:nvPr/>
        </p:nvSpPr>
        <p:spPr>
          <a:xfrm>
            <a:off x="11311128" y="6035040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1311128" y="6035040"/>
            <a:ext cx="20694" cy="91440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 1  |  1.0%"/>
          <p:cNvSpPr txBox="1"/>
          <p:nvPr/>
        </p:nvSpPr>
        <p:spPr>
          <a:xfrm>
            <a:off x="14465808" y="5541264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C720AE"/>
                </a:solidFill>
                <a:latin typeface="Arial"/>
              </a:defRPr>
            </a:pPr>
            <a:r>
              <a:t>1  |  1.0%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4465808" y="6035040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14465808" y="6035040"/>
            <a:ext cx="28085" cy="9144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868680" y="6309360"/>
            <a:ext cx="16550640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 Prefer not to disclose"/>
          <p:cNvSpPr txBox="1"/>
          <p:nvPr/>
        </p:nvSpPr>
        <p:spPr>
          <a:xfrm>
            <a:off x="978407" y="6332220"/>
            <a:ext cx="3675887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Prefer not to disclose</a:t>
            </a:r>
          </a:p>
        </p:txBody>
      </p:sp>
      <p:sp>
        <p:nvSpPr>
          <p:cNvPr id="75" name="Text 2  |  0.5%"/>
          <p:cNvSpPr txBox="1"/>
          <p:nvPr/>
        </p:nvSpPr>
        <p:spPr>
          <a:xfrm>
            <a:off x="5001768" y="6345936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287ED0"/>
                </a:solidFill>
                <a:latin typeface="Arial"/>
              </a:defRPr>
            </a:pPr>
            <a:r>
              <a:t>2  |  0.5%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001768" y="6839712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5001768" y="6839712"/>
            <a:ext cx="13625" cy="9144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 1  |  0.5%"/>
          <p:cNvSpPr txBox="1"/>
          <p:nvPr/>
        </p:nvSpPr>
        <p:spPr>
          <a:xfrm>
            <a:off x="8156448" y="6345936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07B87"/>
                </a:solidFill>
                <a:latin typeface="Arial"/>
              </a:defRPr>
            </a:pPr>
            <a:r>
              <a:t>1  |  0.5%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156448" y="6839712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156448" y="6839712"/>
            <a:ext cx="12801" cy="9144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 1  |  0.8%"/>
          <p:cNvSpPr txBox="1"/>
          <p:nvPr/>
        </p:nvSpPr>
        <p:spPr>
          <a:xfrm>
            <a:off x="11311128" y="6345936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7838CE"/>
                </a:solidFill>
                <a:latin typeface="Arial"/>
              </a:defRPr>
            </a:pPr>
            <a:r>
              <a:t>1  |  0.8%</a:t>
            </a:r>
          </a:p>
        </p:txBody>
      </p:sp>
      <p:sp>
        <p:nvSpPr>
          <p:cNvPr id="82" name="Rectangle 81"/>
          <p:cNvSpPr/>
          <p:nvPr/>
        </p:nvSpPr>
        <p:spPr>
          <a:xfrm>
            <a:off x="11311128" y="6839712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1311128" y="6839712"/>
            <a:ext cx="20694" cy="91440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 1  |  1.0%"/>
          <p:cNvSpPr txBox="1"/>
          <p:nvPr/>
        </p:nvSpPr>
        <p:spPr>
          <a:xfrm>
            <a:off x="14465808" y="6345936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C720AE"/>
                </a:solidFill>
                <a:latin typeface="Arial"/>
              </a:defRPr>
            </a:pPr>
            <a:r>
              <a:t>1  |  1.0%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4465808" y="6839712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14465808" y="6839712"/>
            <a:ext cx="28085" cy="9144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 Not documented"/>
          <p:cNvSpPr txBox="1"/>
          <p:nvPr/>
        </p:nvSpPr>
        <p:spPr>
          <a:xfrm>
            <a:off x="978407" y="7136892"/>
            <a:ext cx="3675887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Not documented</a:t>
            </a:r>
          </a:p>
        </p:txBody>
      </p:sp>
      <p:sp>
        <p:nvSpPr>
          <p:cNvPr id="88" name="Text 2  |  0.5%"/>
          <p:cNvSpPr txBox="1"/>
          <p:nvPr/>
        </p:nvSpPr>
        <p:spPr>
          <a:xfrm>
            <a:off x="5001768" y="7150608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287ED0"/>
                </a:solidFill>
                <a:latin typeface="Arial"/>
              </a:defRPr>
            </a:pPr>
            <a:r>
              <a:t>2  |  0.5%</a:t>
            </a:r>
          </a:p>
        </p:txBody>
      </p:sp>
      <p:sp>
        <p:nvSpPr>
          <p:cNvPr id="89" name="Rectangle 88"/>
          <p:cNvSpPr/>
          <p:nvPr/>
        </p:nvSpPr>
        <p:spPr>
          <a:xfrm>
            <a:off x="5001768" y="7644383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5001768" y="7644383"/>
            <a:ext cx="13625" cy="9144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 2  |  0.9%"/>
          <p:cNvSpPr txBox="1"/>
          <p:nvPr/>
        </p:nvSpPr>
        <p:spPr>
          <a:xfrm>
            <a:off x="8156448" y="7150608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07B87"/>
                </a:solidFill>
                <a:latin typeface="Arial"/>
              </a:defRPr>
            </a:pPr>
            <a:r>
              <a:t>2  |  0.9%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156448" y="7644383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8156448" y="7644383"/>
            <a:ext cx="25603" cy="9144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 1  |  0.8%"/>
          <p:cNvSpPr txBox="1"/>
          <p:nvPr/>
        </p:nvSpPr>
        <p:spPr>
          <a:xfrm>
            <a:off x="11311128" y="7150608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7838CE"/>
                </a:solidFill>
                <a:latin typeface="Arial"/>
              </a:defRPr>
            </a:pPr>
            <a:r>
              <a:t>1  |  0.8%</a:t>
            </a:r>
          </a:p>
        </p:txBody>
      </p:sp>
      <p:sp>
        <p:nvSpPr>
          <p:cNvPr id="95" name="Rectangle 94"/>
          <p:cNvSpPr/>
          <p:nvPr/>
        </p:nvSpPr>
        <p:spPr>
          <a:xfrm>
            <a:off x="11311128" y="7644383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11311128" y="7644383"/>
            <a:ext cx="20694" cy="91440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 1  |  1.0%"/>
          <p:cNvSpPr txBox="1"/>
          <p:nvPr/>
        </p:nvSpPr>
        <p:spPr>
          <a:xfrm>
            <a:off x="14465808" y="7150608"/>
            <a:ext cx="275234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C720AE"/>
                </a:solidFill>
                <a:latin typeface="Arial"/>
              </a:defRPr>
            </a:pPr>
            <a:r>
              <a:t>1  |  1.0%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4465808" y="7644383"/>
            <a:ext cx="275234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14465808" y="7644383"/>
            <a:ext cx="28085" cy="9144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 Read across to see whether a group’s share changes"/>
          <p:cNvSpPr txBox="1"/>
          <p:nvPr/>
        </p:nvSpPr>
        <p:spPr>
          <a:xfrm>
            <a:off x="1051560" y="8147304"/>
            <a:ext cx="16093440" cy="3657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526474"/>
                </a:solidFill>
                <a:latin typeface="Arial"/>
              </a:defRPr>
            </a:pPr>
            <a:r>
              <a:t>Read across to see whether a group’s share changes. Read down to see who makes up each stage.</a:t>
            </a:r>
          </a:p>
        </p:txBody>
      </p:sp>
      <p:pic>
        <p:nvPicPr>
          <p:cNvPr id="101" name="Picture 100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IDENTITY&#10;BY STAGE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IDENTITY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BY STAGE</a:t>
            </a:r>
          </a:p>
        </p:txBody>
      </p:sp>
      <p:sp>
        <p:nvSpPr>
          <p:cNvPr id="5" name="Text Identity groups have different shares across stage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Identity groups have different shares across stages</a:t>
            </a:r>
          </a:p>
        </p:txBody>
      </p:sp>
      <p:sp>
        <p:nvSpPr>
          <p:cNvPr id="6" name="Text Counts and share of each stage. Applicants can rep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Counts and share of each stage. Applicants can report more than one race or ethnicity.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These are overlapping identity tags. Do not add th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These are overlapping identity tags. Do not add the rows or interpret a share as a group’s probability of completing.</a:t>
            </a:r>
          </a:p>
        </p:txBody>
      </p:sp>
      <p:sp>
        <p:nvSpPr>
          <p:cNvPr id="10" name="Text Source: audited workbook, Subgroup Detail. Seven b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Source: audited workbook, Subgroup Detail. Seven broad tags shown; additional self-described tags remain in the workbook.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06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06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68680" y="2221992"/>
            <a:ext cx="16550640" cy="786384"/>
          </a:xfrm>
          <a:prstGeom prst="rect">
            <a:avLst/>
          </a:prstGeom>
          <a:solidFill>
            <a:srgbClr val="E8F1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Self-reported group"/>
          <p:cNvSpPr txBox="1"/>
          <p:nvPr/>
        </p:nvSpPr>
        <p:spPr>
          <a:xfrm>
            <a:off x="1005839" y="2304288"/>
            <a:ext cx="388620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B263D"/>
                </a:solidFill>
                <a:latin typeface="Arial"/>
              </a:defRPr>
            </a:pPr>
            <a:r>
              <a:t>Self-reported group</a:t>
            </a:r>
          </a:p>
        </p:txBody>
      </p:sp>
      <p:sp>
        <p:nvSpPr>
          <p:cNvPr id="15" name="Text Applied&#10;404 total"/>
          <p:cNvSpPr txBox="1"/>
          <p:nvPr/>
        </p:nvSpPr>
        <p:spPr>
          <a:xfrm>
            <a:off x="5047488" y="2258568"/>
            <a:ext cx="2980944" cy="6583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87ED0"/>
                </a:solidFill>
                <a:latin typeface="Arial"/>
              </a:defRPr>
            </a:pPr>
            <a:r>
              <a:t>Applied</a:t>
            </a: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87ED0"/>
                </a:solidFill>
                <a:latin typeface="Arial"/>
              </a:defRPr>
            </a:pPr>
            <a:r>
              <a:t>404 total</a:t>
            </a:r>
          </a:p>
        </p:txBody>
      </p:sp>
      <p:sp>
        <p:nvSpPr>
          <p:cNvPr id="16" name="Text Offered / waitlisted&#10;215 total"/>
          <p:cNvSpPr txBox="1"/>
          <p:nvPr/>
        </p:nvSpPr>
        <p:spPr>
          <a:xfrm>
            <a:off x="8156448" y="2258568"/>
            <a:ext cx="2980944" cy="6583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7B87"/>
                </a:solidFill>
                <a:latin typeface="Arial"/>
              </a:defRPr>
            </a:pPr>
            <a:r>
              <a:t>Offered / waitlisted</a:t>
            </a: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7B87"/>
                </a:solidFill>
                <a:latin typeface="Arial"/>
              </a:defRPr>
            </a:pPr>
            <a:r>
              <a:t>215 total</a:t>
            </a:r>
          </a:p>
        </p:txBody>
      </p:sp>
      <p:sp>
        <p:nvSpPr>
          <p:cNvPr id="17" name="Text Accepted a place&#10;133 total"/>
          <p:cNvSpPr txBox="1"/>
          <p:nvPr/>
        </p:nvSpPr>
        <p:spPr>
          <a:xfrm>
            <a:off x="11265408" y="2258568"/>
            <a:ext cx="2980944" cy="6583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7838CE"/>
                </a:solidFill>
                <a:latin typeface="Arial"/>
              </a:defRPr>
            </a:pPr>
            <a:r>
              <a:t>Accepted a place</a:t>
            </a: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7838CE"/>
                </a:solidFill>
                <a:latin typeface="Arial"/>
              </a:defRPr>
            </a:pPr>
            <a:r>
              <a:t>133 total</a:t>
            </a:r>
          </a:p>
        </p:txBody>
      </p:sp>
      <p:sp>
        <p:nvSpPr>
          <p:cNvPr id="18" name="Text Completed&#10;98 total"/>
          <p:cNvSpPr txBox="1"/>
          <p:nvPr/>
        </p:nvSpPr>
        <p:spPr>
          <a:xfrm>
            <a:off x="14374368" y="2258568"/>
            <a:ext cx="2980944" cy="6583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C720AE"/>
                </a:solidFill>
                <a:latin typeface="Arial"/>
              </a:defRPr>
            </a:pPr>
            <a:r>
              <a:t>Completed</a:t>
            </a: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C720AE"/>
                </a:solidFill>
                <a:latin typeface="Arial"/>
              </a:defRPr>
            </a:pPr>
            <a:r>
              <a:t>98 total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3099816"/>
            <a:ext cx="16550640" cy="7132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 African"/>
          <p:cNvSpPr txBox="1"/>
          <p:nvPr/>
        </p:nvSpPr>
        <p:spPr>
          <a:xfrm>
            <a:off x="978407" y="3122676"/>
            <a:ext cx="3858768" cy="7040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13334A"/>
                </a:solidFill>
                <a:latin typeface="Arial"/>
              </a:defRPr>
            </a:pPr>
            <a:r>
              <a:t>African</a:t>
            </a:r>
          </a:p>
        </p:txBody>
      </p:sp>
      <p:sp>
        <p:nvSpPr>
          <p:cNvPr id="21" name="Text 158  |  39.1%"/>
          <p:cNvSpPr txBox="1"/>
          <p:nvPr/>
        </p:nvSpPr>
        <p:spPr>
          <a:xfrm>
            <a:off x="5184648" y="3136392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287ED0"/>
                </a:solidFill>
                <a:latin typeface="Arial"/>
              </a:defRPr>
            </a:pPr>
            <a:r>
              <a:t>158  |  39.1%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184648" y="3630168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184648" y="3630168"/>
            <a:ext cx="1058531" cy="9144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 83  |  38.6%"/>
          <p:cNvSpPr txBox="1"/>
          <p:nvPr/>
        </p:nvSpPr>
        <p:spPr>
          <a:xfrm>
            <a:off x="8293608" y="3136392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83  |  38.6%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93608" y="3630168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93608" y="3630168"/>
            <a:ext cx="1044882" cy="9144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 53  |  39.8%"/>
          <p:cNvSpPr txBox="1"/>
          <p:nvPr/>
        </p:nvSpPr>
        <p:spPr>
          <a:xfrm>
            <a:off x="11402568" y="3136392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7838CE"/>
                </a:solidFill>
                <a:latin typeface="Arial"/>
              </a:defRPr>
            </a:pPr>
            <a:r>
              <a:t>53  |  39.8%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1402568" y="3630168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1402568" y="3630168"/>
            <a:ext cx="1078579" cy="91440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 36  |  36.7%"/>
          <p:cNvSpPr txBox="1"/>
          <p:nvPr/>
        </p:nvSpPr>
        <p:spPr>
          <a:xfrm>
            <a:off x="14511528" y="3136392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C720AE"/>
                </a:solidFill>
                <a:latin typeface="Arial"/>
              </a:defRPr>
            </a:pPr>
            <a:r>
              <a:t>36  |  36.7%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4511528" y="3630168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4511528" y="3630168"/>
            <a:ext cx="994270" cy="9144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 Black"/>
          <p:cNvSpPr txBox="1"/>
          <p:nvPr/>
        </p:nvSpPr>
        <p:spPr>
          <a:xfrm>
            <a:off x="978407" y="3863340"/>
            <a:ext cx="3858768" cy="7040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13334A"/>
                </a:solidFill>
                <a:latin typeface="Arial"/>
              </a:defRPr>
            </a:pPr>
            <a:r>
              <a:t>Black</a:t>
            </a:r>
          </a:p>
        </p:txBody>
      </p:sp>
      <p:sp>
        <p:nvSpPr>
          <p:cNvPr id="34" name="Text 141  |  34.9%"/>
          <p:cNvSpPr txBox="1"/>
          <p:nvPr/>
        </p:nvSpPr>
        <p:spPr>
          <a:xfrm>
            <a:off x="5184648" y="3877056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287ED0"/>
                </a:solidFill>
                <a:latin typeface="Arial"/>
              </a:defRPr>
            </a:pPr>
            <a:r>
              <a:t>141  |  34.9%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184648" y="4370832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184648" y="4370832"/>
            <a:ext cx="944638" cy="9144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 63  |  29.3%"/>
          <p:cNvSpPr txBox="1"/>
          <p:nvPr/>
        </p:nvSpPr>
        <p:spPr>
          <a:xfrm>
            <a:off x="8293608" y="3877056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63  |  29.3%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293608" y="4370832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293608" y="4370832"/>
            <a:ext cx="793103" cy="9144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 36  |  27.1%"/>
          <p:cNvSpPr txBox="1"/>
          <p:nvPr/>
        </p:nvSpPr>
        <p:spPr>
          <a:xfrm>
            <a:off x="11402568" y="3877056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7838CE"/>
                </a:solidFill>
                <a:latin typeface="Arial"/>
              </a:defRPr>
            </a:pPr>
            <a:r>
              <a:t>36  |  27.1%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1402568" y="4370832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1402568" y="4370832"/>
            <a:ext cx="732620" cy="91440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 22  |  22.4%"/>
          <p:cNvSpPr txBox="1"/>
          <p:nvPr/>
        </p:nvSpPr>
        <p:spPr>
          <a:xfrm>
            <a:off x="14511528" y="3877056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C720AE"/>
                </a:solidFill>
                <a:latin typeface="Arial"/>
              </a:defRPr>
            </a:pPr>
            <a:r>
              <a:t>22  |  22.4%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4511528" y="4370832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4511528" y="4370832"/>
            <a:ext cx="607609" cy="9144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68680" y="4581144"/>
            <a:ext cx="16550640" cy="7132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 Asian / Pacific Islander"/>
          <p:cNvSpPr txBox="1"/>
          <p:nvPr/>
        </p:nvSpPr>
        <p:spPr>
          <a:xfrm>
            <a:off x="978407" y="4604004"/>
            <a:ext cx="3858768" cy="7040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13334A"/>
                </a:solidFill>
                <a:latin typeface="Arial"/>
              </a:defRPr>
            </a:pPr>
            <a:r>
              <a:t>Asian / Pacific Islander</a:t>
            </a:r>
          </a:p>
        </p:txBody>
      </p:sp>
      <p:sp>
        <p:nvSpPr>
          <p:cNvPr id="48" name="Text 89  |  22.0%"/>
          <p:cNvSpPr txBox="1"/>
          <p:nvPr/>
        </p:nvSpPr>
        <p:spPr>
          <a:xfrm>
            <a:off x="5184648" y="4617720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287ED0"/>
                </a:solidFill>
                <a:latin typeface="Arial"/>
              </a:defRPr>
            </a:pPr>
            <a:r>
              <a:t>89  |  22.0%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184648" y="5111496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184648" y="5111496"/>
            <a:ext cx="596261" cy="9144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 57  |  26.5%"/>
          <p:cNvSpPr txBox="1"/>
          <p:nvPr/>
        </p:nvSpPr>
        <p:spPr>
          <a:xfrm>
            <a:off x="8293608" y="4617720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57  |  26.5%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293608" y="5111496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293608" y="5111496"/>
            <a:ext cx="717570" cy="9144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 35  |  26.3%"/>
          <p:cNvSpPr txBox="1"/>
          <p:nvPr/>
        </p:nvSpPr>
        <p:spPr>
          <a:xfrm>
            <a:off x="11402568" y="4617720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7838CE"/>
                </a:solidFill>
                <a:latin typeface="Arial"/>
              </a:defRPr>
            </a:pPr>
            <a:r>
              <a:t>35  |  26.3%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1402568" y="5111496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1402568" y="5111496"/>
            <a:ext cx="712269" cy="91440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 29  |  29.6%"/>
          <p:cNvSpPr txBox="1"/>
          <p:nvPr/>
        </p:nvSpPr>
        <p:spPr>
          <a:xfrm>
            <a:off x="14511528" y="4617720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C720AE"/>
                </a:solidFill>
                <a:latin typeface="Arial"/>
              </a:defRPr>
            </a:pPr>
            <a:r>
              <a:t>29  |  29.6%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4511528" y="5111496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4511528" y="5111496"/>
            <a:ext cx="800939" cy="9144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 Hispanic / Latino"/>
          <p:cNvSpPr txBox="1"/>
          <p:nvPr/>
        </p:nvSpPr>
        <p:spPr>
          <a:xfrm>
            <a:off x="978407" y="5344668"/>
            <a:ext cx="3858768" cy="7040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13334A"/>
                </a:solidFill>
                <a:latin typeface="Arial"/>
              </a:defRPr>
            </a:pPr>
            <a:r>
              <a:t>Hispanic / Latino</a:t>
            </a:r>
          </a:p>
        </p:txBody>
      </p:sp>
      <p:sp>
        <p:nvSpPr>
          <p:cNvPr id="61" name="Text 53  |  13.1%"/>
          <p:cNvSpPr txBox="1"/>
          <p:nvPr/>
        </p:nvSpPr>
        <p:spPr>
          <a:xfrm>
            <a:off x="5184648" y="5358384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287ED0"/>
                </a:solidFill>
                <a:latin typeface="Arial"/>
              </a:defRPr>
            </a:pPr>
            <a:r>
              <a:t>53  |  13.1%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184648" y="5852160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5184648" y="5852160"/>
            <a:ext cx="355076" cy="9144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 28  |  13.0%"/>
          <p:cNvSpPr txBox="1"/>
          <p:nvPr/>
        </p:nvSpPr>
        <p:spPr>
          <a:xfrm>
            <a:off x="8293608" y="5358384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28  |  13.0%</a:t>
            </a:r>
          </a:p>
        </p:txBody>
      </p:sp>
      <p:sp>
        <p:nvSpPr>
          <p:cNvPr id="65" name="Rectangle 64"/>
          <p:cNvSpPr/>
          <p:nvPr/>
        </p:nvSpPr>
        <p:spPr>
          <a:xfrm>
            <a:off x="8293608" y="5852160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8293608" y="5852160"/>
            <a:ext cx="352490" cy="9144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 21  |  15.8%"/>
          <p:cNvSpPr txBox="1"/>
          <p:nvPr/>
        </p:nvSpPr>
        <p:spPr>
          <a:xfrm>
            <a:off x="11402568" y="5358384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7838CE"/>
                </a:solidFill>
                <a:latin typeface="Arial"/>
              </a:defRPr>
            </a:pPr>
            <a:r>
              <a:t>21  |  15.8%</a:t>
            </a:r>
          </a:p>
        </p:txBody>
      </p:sp>
      <p:sp>
        <p:nvSpPr>
          <p:cNvPr id="68" name="Rectangle 67"/>
          <p:cNvSpPr/>
          <p:nvPr/>
        </p:nvSpPr>
        <p:spPr>
          <a:xfrm>
            <a:off x="11402568" y="5852160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1402568" y="5852160"/>
            <a:ext cx="427361" cy="91440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 17  |  17.3%"/>
          <p:cNvSpPr txBox="1"/>
          <p:nvPr/>
        </p:nvSpPr>
        <p:spPr>
          <a:xfrm>
            <a:off x="14511528" y="5358384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C720AE"/>
                </a:solidFill>
                <a:latin typeface="Arial"/>
              </a:defRPr>
            </a:pPr>
            <a:r>
              <a:t>17  |  17.3%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4511528" y="5852160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14511528" y="5852160"/>
            <a:ext cx="469516" cy="9144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868680" y="6062472"/>
            <a:ext cx="16550640" cy="7132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 White / Caucasian"/>
          <p:cNvSpPr txBox="1"/>
          <p:nvPr/>
        </p:nvSpPr>
        <p:spPr>
          <a:xfrm>
            <a:off x="978407" y="6085332"/>
            <a:ext cx="3858768" cy="7040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13334A"/>
                </a:solidFill>
                <a:latin typeface="Arial"/>
              </a:defRPr>
            </a:pPr>
            <a:r>
              <a:t>White / Caucasian</a:t>
            </a:r>
          </a:p>
        </p:txBody>
      </p:sp>
      <p:sp>
        <p:nvSpPr>
          <p:cNvPr id="75" name="Text 50  |  12.4%"/>
          <p:cNvSpPr txBox="1"/>
          <p:nvPr/>
        </p:nvSpPr>
        <p:spPr>
          <a:xfrm>
            <a:off x="5184648" y="6099048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287ED0"/>
                </a:solidFill>
                <a:latin typeface="Arial"/>
              </a:defRPr>
            </a:pPr>
            <a:r>
              <a:t>50  |  12.4%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184648" y="6592824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5184648" y="6592824"/>
            <a:ext cx="334978" cy="9144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 27  |  12.6%"/>
          <p:cNvSpPr txBox="1"/>
          <p:nvPr/>
        </p:nvSpPr>
        <p:spPr>
          <a:xfrm>
            <a:off x="8293608" y="6099048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27  |  12.6%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293608" y="6592824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293608" y="6592824"/>
            <a:ext cx="339901" cy="9144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 12  |  9.0%"/>
          <p:cNvSpPr txBox="1"/>
          <p:nvPr/>
        </p:nvSpPr>
        <p:spPr>
          <a:xfrm>
            <a:off x="11402568" y="6099048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7838CE"/>
                </a:solidFill>
                <a:latin typeface="Arial"/>
              </a:defRPr>
            </a:pPr>
            <a:r>
              <a:t>12  |  9.0%</a:t>
            </a:r>
          </a:p>
        </p:txBody>
      </p:sp>
      <p:sp>
        <p:nvSpPr>
          <p:cNvPr id="82" name="Rectangle 81"/>
          <p:cNvSpPr/>
          <p:nvPr/>
        </p:nvSpPr>
        <p:spPr>
          <a:xfrm>
            <a:off x="11402568" y="6592824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1402568" y="6592824"/>
            <a:ext cx="244206" cy="91440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 9  |  9.2%"/>
          <p:cNvSpPr txBox="1"/>
          <p:nvPr/>
        </p:nvSpPr>
        <p:spPr>
          <a:xfrm>
            <a:off x="14511528" y="6099048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C720AE"/>
                </a:solidFill>
                <a:latin typeface="Arial"/>
              </a:defRPr>
            </a:pPr>
            <a:r>
              <a:t>9  |  9.2%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4511528" y="6592824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14511528" y="6592824"/>
            <a:ext cx="248567" cy="9144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 American Indian /&#10;Alaska Native"/>
          <p:cNvSpPr txBox="1"/>
          <p:nvPr/>
        </p:nvSpPr>
        <p:spPr>
          <a:xfrm>
            <a:off x="978407" y="6825996"/>
            <a:ext cx="3858768" cy="7040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13334A"/>
                </a:solidFill>
                <a:latin typeface="Arial"/>
              </a:defRPr>
            </a:pPr>
            <a:r>
              <a:t>American Indian /</a:t>
            </a:r>
          </a:p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13334A"/>
                </a:solidFill>
                <a:latin typeface="Arial"/>
              </a:defRPr>
            </a:pPr>
            <a:r>
              <a:t>Alaska Native</a:t>
            </a:r>
          </a:p>
        </p:txBody>
      </p:sp>
      <p:sp>
        <p:nvSpPr>
          <p:cNvPr id="88" name="Text 7  |  1.7%"/>
          <p:cNvSpPr txBox="1"/>
          <p:nvPr/>
        </p:nvSpPr>
        <p:spPr>
          <a:xfrm>
            <a:off x="5184648" y="6839712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287ED0"/>
                </a:solidFill>
                <a:latin typeface="Arial"/>
              </a:defRPr>
            </a:pPr>
            <a:r>
              <a:t>7  |  1.7%</a:t>
            </a:r>
          </a:p>
        </p:txBody>
      </p:sp>
      <p:sp>
        <p:nvSpPr>
          <p:cNvPr id="89" name="Rectangle 88"/>
          <p:cNvSpPr/>
          <p:nvPr/>
        </p:nvSpPr>
        <p:spPr>
          <a:xfrm>
            <a:off x="5184648" y="7333488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5184648" y="7333488"/>
            <a:ext cx="46896" cy="9144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 4  |  1.9%"/>
          <p:cNvSpPr txBox="1"/>
          <p:nvPr/>
        </p:nvSpPr>
        <p:spPr>
          <a:xfrm>
            <a:off x="8293608" y="6839712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4  |  1.9%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293608" y="7333488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8293608" y="7333488"/>
            <a:ext cx="50355" cy="9144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 1  |  0.8%"/>
          <p:cNvSpPr txBox="1"/>
          <p:nvPr/>
        </p:nvSpPr>
        <p:spPr>
          <a:xfrm>
            <a:off x="11402568" y="6839712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7838CE"/>
                </a:solidFill>
                <a:latin typeface="Arial"/>
              </a:defRPr>
            </a:pPr>
            <a:r>
              <a:t>1  |  0.8%</a:t>
            </a:r>
          </a:p>
        </p:txBody>
      </p:sp>
      <p:sp>
        <p:nvSpPr>
          <p:cNvPr id="95" name="Rectangle 94"/>
          <p:cNvSpPr/>
          <p:nvPr/>
        </p:nvSpPr>
        <p:spPr>
          <a:xfrm>
            <a:off x="11402568" y="7333488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11402568" y="7333488"/>
            <a:ext cx="20350" cy="91440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 1  |  1.0%"/>
          <p:cNvSpPr txBox="1"/>
          <p:nvPr/>
        </p:nvSpPr>
        <p:spPr>
          <a:xfrm>
            <a:off x="14511528" y="6839712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C720AE"/>
                </a:solidFill>
                <a:latin typeface="Arial"/>
              </a:defRPr>
            </a:pPr>
            <a:r>
              <a:t>1  |  1.0%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4511528" y="7333488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14511528" y="7333488"/>
            <a:ext cx="27618" cy="9144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868680" y="7543800"/>
            <a:ext cx="16550640" cy="7132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 Middle Eastern /&#10;North African"/>
          <p:cNvSpPr txBox="1"/>
          <p:nvPr/>
        </p:nvSpPr>
        <p:spPr>
          <a:xfrm>
            <a:off x="978407" y="7566660"/>
            <a:ext cx="3858768" cy="7040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13334A"/>
                </a:solidFill>
                <a:latin typeface="Arial"/>
              </a:defRPr>
            </a:pPr>
            <a:r>
              <a:t>Middle Eastern /</a:t>
            </a:r>
          </a:p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13334A"/>
                </a:solidFill>
                <a:latin typeface="Arial"/>
              </a:defRPr>
            </a:pPr>
            <a:r>
              <a:t>North African</a:t>
            </a:r>
          </a:p>
        </p:txBody>
      </p:sp>
      <p:sp>
        <p:nvSpPr>
          <p:cNvPr id="102" name="Text 7  |  1.7%"/>
          <p:cNvSpPr txBox="1"/>
          <p:nvPr/>
        </p:nvSpPr>
        <p:spPr>
          <a:xfrm>
            <a:off x="5184648" y="7580375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287ED0"/>
                </a:solidFill>
                <a:latin typeface="Arial"/>
              </a:defRPr>
            </a:pPr>
            <a:r>
              <a:t>7  |  1.7%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5184648" y="8074152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5184648" y="8074152"/>
            <a:ext cx="46896" cy="9144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 3  |  1.4%"/>
          <p:cNvSpPr txBox="1"/>
          <p:nvPr/>
        </p:nvSpPr>
        <p:spPr>
          <a:xfrm>
            <a:off x="8293608" y="7580375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3  |  1.4%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8293608" y="8074152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8293608" y="8074152"/>
            <a:ext cx="37766" cy="9144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 2  |  1.5%"/>
          <p:cNvSpPr txBox="1"/>
          <p:nvPr/>
        </p:nvSpPr>
        <p:spPr>
          <a:xfrm>
            <a:off x="11402568" y="7580375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7838CE"/>
                </a:solidFill>
                <a:latin typeface="Arial"/>
              </a:defRPr>
            </a:pPr>
            <a:r>
              <a:t>2  |  1.5%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11402568" y="8074152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11402568" y="8074152"/>
            <a:ext cx="40701" cy="91440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 2  |  2.0%"/>
          <p:cNvSpPr txBox="1"/>
          <p:nvPr/>
        </p:nvSpPr>
        <p:spPr>
          <a:xfrm>
            <a:off x="14511528" y="7580375"/>
            <a:ext cx="2706624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C720AE"/>
                </a:solidFill>
                <a:latin typeface="Arial"/>
              </a:defRPr>
            </a:pPr>
            <a:r>
              <a:t>2  |  2.0%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14511528" y="8074152"/>
            <a:ext cx="2706624" cy="9144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14511528" y="8074152"/>
            <a:ext cx="55237" cy="9144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4" name="Picture 113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007B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APPLICANTS&#10;LANGUAGE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APPLICANTS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LANGUAGE</a:t>
            </a:r>
          </a:p>
        </p:txBody>
      </p:sp>
      <p:sp>
        <p:nvSpPr>
          <p:cNvPr id="5" name="Text Non-English home languages are widely reported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Non-English home languages are widely reported</a:t>
            </a:r>
          </a:p>
        </p:txBody>
      </p:sp>
      <p:sp>
        <p:nvSpPr>
          <p:cNvPr id="6" name="Text 238 of 404 application records report at least one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238 of 404 application records report at least one home language other than English.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Home language describes the applicant group. It do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Home language describes the applicant group. It does not establish English proficiency or a need for translation.</a:t>
            </a:r>
          </a:p>
        </p:txBody>
      </p:sp>
      <p:sp>
        <p:nvSpPr>
          <p:cNvPr id="10" name="Text Source: audited workbook, normalized home-language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Source: audited workbook, normalized home-language field. Language tags can overlap; two application records lack a documented response.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07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07</a:t>
            </a:r>
          </a:p>
        </p:txBody>
      </p:sp>
      <p:sp>
        <p:nvSpPr>
          <p:cNvPr id="13" name="Text Most frequently reported non-English languages"/>
          <p:cNvSpPr txBox="1"/>
          <p:nvPr/>
        </p:nvSpPr>
        <p:spPr>
          <a:xfrm>
            <a:off x="914400" y="2093976"/>
            <a:ext cx="9601200" cy="41148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B263D"/>
                </a:solidFill>
                <a:latin typeface="Arial"/>
              </a:defRPr>
            </a:pPr>
            <a:r>
              <a:t>Most frequently reported non-English languages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971800" y="2724912"/>
            <a:ext cx="10972" cy="466344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 0"/>
          <p:cNvSpPr txBox="1"/>
          <p:nvPr/>
        </p:nvSpPr>
        <p:spPr>
          <a:xfrm>
            <a:off x="2606040" y="750722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51960" y="2724912"/>
            <a:ext cx="10972" cy="466344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 10"/>
          <p:cNvSpPr txBox="1"/>
          <p:nvPr/>
        </p:nvSpPr>
        <p:spPr>
          <a:xfrm>
            <a:off x="3886200" y="750722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532120" y="2724912"/>
            <a:ext cx="10972" cy="466344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 20"/>
          <p:cNvSpPr txBox="1"/>
          <p:nvPr/>
        </p:nvSpPr>
        <p:spPr>
          <a:xfrm>
            <a:off x="5166360" y="750722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20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812280" y="2724912"/>
            <a:ext cx="10972" cy="466344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 30"/>
          <p:cNvSpPr txBox="1"/>
          <p:nvPr/>
        </p:nvSpPr>
        <p:spPr>
          <a:xfrm>
            <a:off x="6446520" y="750722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30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092440" y="2724912"/>
            <a:ext cx="10972" cy="466344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 40"/>
          <p:cNvSpPr txBox="1"/>
          <p:nvPr/>
        </p:nvSpPr>
        <p:spPr>
          <a:xfrm>
            <a:off x="7726680" y="750722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40</a:t>
            </a:r>
          </a:p>
        </p:txBody>
      </p:sp>
      <p:sp>
        <p:nvSpPr>
          <p:cNvPr id="24" name="Text Somali"/>
          <p:cNvSpPr txBox="1"/>
          <p:nvPr/>
        </p:nvSpPr>
        <p:spPr>
          <a:xfrm>
            <a:off x="914400" y="2715768"/>
            <a:ext cx="1874519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Somali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971800" y="2834640"/>
            <a:ext cx="4864608" cy="219456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 38"/>
          <p:cNvSpPr txBox="1"/>
          <p:nvPr/>
        </p:nvSpPr>
        <p:spPr>
          <a:xfrm>
            <a:off x="8293608" y="2724912"/>
            <a:ext cx="2514600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07B87"/>
                </a:solidFill>
                <a:latin typeface="Arial"/>
              </a:defRPr>
            </a:pPr>
            <a:r>
              <a:t>38</a:t>
            </a:r>
          </a:p>
        </p:txBody>
      </p:sp>
      <p:sp>
        <p:nvSpPr>
          <p:cNvPr id="27" name="Text Spanish"/>
          <p:cNvSpPr txBox="1"/>
          <p:nvPr/>
        </p:nvSpPr>
        <p:spPr>
          <a:xfrm>
            <a:off x="914400" y="3191256"/>
            <a:ext cx="1874519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Spanish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971800" y="3310128"/>
            <a:ext cx="4480560" cy="219456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 35"/>
          <p:cNvSpPr txBox="1"/>
          <p:nvPr/>
        </p:nvSpPr>
        <p:spPr>
          <a:xfrm>
            <a:off x="8293608" y="3200400"/>
            <a:ext cx="2514600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07B87"/>
                </a:solidFill>
                <a:latin typeface="Arial"/>
              </a:defRPr>
            </a:pPr>
            <a:r>
              <a:t>35</a:t>
            </a:r>
          </a:p>
        </p:txBody>
      </p:sp>
      <p:sp>
        <p:nvSpPr>
          <p:cNvPr id="30" name="Text Amharic"/>
          <p:cNvSpPr txBox="1"/>
          <p:nvPr/>
        </p:nvSpPr>
        <p:spPr>
          <a:xfrm>
            <a:off x="914400" y="3666744"/>
            <a:ext cx="1874519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Amharic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971800" y="3785615"/>
            <a:ext cx="3712464" cy="219456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 29"/>
          <p:cNvSpPr txBox="1"/>
          <p:nvPr/>
        </p:nvSpPr>
        <p:spPr>
          <a:xfrm>
            <a:off x="8293608" y="3675887"/>
            <a:ext cx="2514600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07B87"/>
                </a:solidFill>
                <a:latin typeface="Arial"/>
              </a:defRPr>
            </a:pPr>
            <a:r>
              <a:t>29</a:t>
            </a:r>
          </a:p>
        </p:txBody>
      </p:sp>
      <p:sp>
        <p:nvSpPr>
          <p:cNvPr id="33" name="Text Tigrinya"/>
          <p:cNvSpPr txBox="1"/>
          <p:nvPr/>
        </p:nvSpPr>
        <p:spPr>
          <a:xfrm>
            <a:off x="914400" y="4142232"/>
            <a:ext cx="1874519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Tigrinya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971800" y="4261104"/>
            <a:ext cx="3328416" cy="219456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 26"/>
          <p:cNvSpPr txBox="1"/>
          <p:nvPr/>
        </p:nvSpPr>
        <p:spPr>
          <a:xfrm>
            <a:off x="8293608" y="4151376"/>
            <a:ext cx="2514600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07B87"/>
                </a:solidFill>
                <a:latin typeface="Arial"/>
              </a:defRPr>
            </a:pPr>
            <a:r>
              <a:t>26</a:t>
            </a:r>
          </a:p>
        </p:txBody>
      </p:sp>
      <p:sp>
        <p:nvSpPr>
          <p:cNvPr id="36" name="Text Oromo"/>
          <p:cNvSpPr txBox="1"/>
          <p:nvPr/>
        </p:nvSpPr>
        <p:spPr>
          <a:xfrm>
            <a:off x="914400" y="4617720"/>
            <a:ext cx="1874519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Oromo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971800" y="4736592"/>
            <a:ext cx="3200400" cy="219456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 25"/>
          <p:cNvSpPr txBox="1"/>
          <p:nvPr/>
        </p:nvSpPr>
        <p:spPr>
          <a:xfrm>
            <a:off x="8293608" y="4626864"/>
            <a:ext cx="2514600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07B87"/>
                </a:solidFill>
                <a:latin typeface="Arial"/>
              </a:defRPr>
            </a:pPr>
            <a:r>
              <a:t>25</a:t>
            </a:r>
          </a:p>
        </p:txBody>
      </p:sp>
      <p:sp>
        <p:nvSpPr>
          <p:cNvPr id="39" name="Text Soninke"/>
          <p:cNvSpPr txBox="1"/>
          <p:nvPr/>
        </p:nvSpPr>
        <p:spPr>
          <a:xfrm>
            <a:off x="914400" y="5093208"/>
            <a:ext cx="1874519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Soninke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971800" y="5212080"/>
            <a:ext cx="2560320" cy="219456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 20"/>
          <p:cNvSpPr txBox="1"/>
          <p:nvPr/>
        </p:nvSpPr>
        <p:spPr>
          <a:xfrm>
            <a:off x="8293608" y="5102352"/>
            <a:ext cx="2514600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07B87"/>
                </a:solidFill>
                <a:latin typeface="Arial"/>
              </a:defRPr>
            </a:pPr>
            <a:r>
              <a:t>20</a:t>
            </a:r>
          </a:p>
        </p:txBody>
      </p:sp>
      <p:sp>
        <p:nvSpPr>
          <p:cNvPr id="42" name="Text Portuguese"/>
          <p:cNvSpPr txBox="1"/>
          <p:nvPr/>
        </p:nvSpPr>
        <p:spPr>
          <a:xfrm>
            <a:off x="914400" y="5568696"/>
            <a:ext cx="1874519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Portuguese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971800" y="5687568"/>
            <a:ext cx="1408176" cy="219456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 11"/>
          <p:cNvSpPr txBox="1"/>
          <p:nvPr/>
        </p:nvSpPr>
        <p:spPr>
          <a:xfrm>
            <a:off x="8293608" y="5577840"/>
            <a:ext cx="2514600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07B87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45" name="Text Vietnamese"/>
          <p:cNvSpPr txBox="1"/>
          <p:nvPr/>
        </p:nvSpPr>
        <p:spPr>
          <a:xfrm>
            <a:off x="914400" y="6044184"/>
            <a:ext cx="1874519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Vietnamese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971800" y="6163056"/>
            <a:ext cx="1280160" cy="219456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 10"/>
          <p:cNvSpPr txBox="1"/>
          <p:nvPr/>
        </p:nvSpPr>
        <p:spPr>
          <a:xfrm>
            <a:off x="8293608" y="6053328"/>
            <a:ext cx="2514600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07B87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48" name="Text Arabic"/>
          <p:cNvSpPr txBox="1"/>
          <p:nvPr/>
        </p:nvSpPr>
        <p:spPr>
          <a:xfrm>
            <a:off x="914400" y="6519672"/>
            <a:ext cx="1874519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Arabic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971800" y="6638544"/>
            <a:ext cx="1152144" cy="219456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 9"/>
          <p:cNvSpPr txBox="1"/>
          <p:nvPr/>
        </p:nvSpPr>
        <p:spPr>
          <a:xfrm>
            <a:off x="8293608" y="6528816"/>
            <a:ext cx="2514600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07B87"/>
                </a:solidFill>
                <a:latin typeface="Arial"/>
              </a:defRPr>
            </a:pPr>
            <a:r>
              <a:t>9</a:t>
            </a:r>
          </a:p>
        </p:txBody>
      </p:sp>
      <p:sp>
        <p:nvSpPr>
          <p:cNvPr id="51" name="Text Cham"/>
          <p:cNvSpPr txBox="1"/>
          <p:nvPr/>
        </p:nvSpPr>
        <p:spPr>
          <a:xfrm>
            <a:off x="914400" y="6995160"/>
            <a:ext cx="1874519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Cham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971800" y="7114032"/>
            <a:ext cx="1024128" cy="219456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 8"/>
          <p:cNvSpPr txBox="1"/>
          <p:nvPr/>
        </p:nvSpPr>
        <p:spPr>
          <a:xfrm>
            <a:off x="8293608" y="7004304"/>
            <a:ext cx="2514600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07B87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1594592" y="2286000"/>
            <a:ext cx="5779008" cy="60807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 Share reporting a non-English&#10;home language"/>
          <p:cNvSpPr txBox="1"/>
          <p:nvPr/>
        </p:nvSpPr>
        <p:spPr>
          <a:xfrm>
            <a:off x="11896344" y="2496312"/>
            <a:ext cx="5193792" cy="85953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B263D"/>
                </a:solidFill>
                <a:latin typeface="Arial"/>
              </a:defRPr>
            </a:pPr>
            <a:r>
              <a:t>Share reporting a non-English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B263D"/>
                </a:solidFill>
                <a:latin typeface="Arial"/>
              </a:defRPr>
            </a:pPr>
            <a:r>
              <a:t>home language</a:t>
            </a:r>
          </a:p>
        </p:txBody>
      </p:sp>
      <p:sp>
        <p:nvSpPr>
          <p:cNvPr id="56" name="Text Applied"/>
          <p:cNvSpPr txBox="1"/>
          <p:nvPr/>
        </p:nvSpPr>
        <p:spPr>
          <a:xfrm>
            <a:off x="11887200" y="3602736"/>
            <a:ext cx="2980944" cy="4389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287ED0"/>
                </a:solidFill>
                <a:latin typeface="Arial"/>
              </a:defRPr>
            </a:pPr>
            <a:r>
              <a:t>Applied</a:t>
            </a:r>
          </a:p>
        </p:txBody>
      </p:sp>
      <p:sp>
        <p:nvSpPr>
          <p:cNvPr id="57" name="Text 58.9%"/>
          <p:cNvSpPr txBox="1"/>
          <p:nvPr/>
        </p:nvSpPr>
        <p:spPr>
          <a:xfrm>
            <a:off x="14950440" y="3602736"/>
            <a:ext cx="1993392" cy="4389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287ED0"/>
                </a:solidFill>
                <a:latin typeface="Arial"/>
              </a:defRPr>
            </a:pPr>
            <a:r>
              <a:t>58.9%</a:t>
            </a:r>
          </a:p>
        </p:txBody>
      </p:sp>
      <p:sp>
        <p:nvSpPr>
          <p:cNvPr id="58" name="Text 238 of 404 records"/>
          <p:cNvSpPr txBox="1"/>
          <p:nvPr/>
        </p:nvSpPr>
        <p:spPr>
          <a:xfrm>
            <a:off x="11896344" y="4041648"/>
            <a:ext cx="5029200" cy="34747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526474"/>
                </a:solidFill>
                <a:latin typeface="Arial"/>
              </a:defRPr>
            </a:pPr>
            <a:r>
              <a:t>238 of 404 records</a:t>
            </a:r>
          </a:p>
        </p:txBody>
      </p:sp>
      <p:sp>
        <p:nvSpPr>
          <p:cNvPr id="59" name="Text Offered / waitlisted"/>
          <p:cNvSpPr txBox="1"/>
          <p:nvPr/>
        </p:nvSpPr>
        <p:spPr>
          <a:xfrm>
            <a:off x="11887200" y="4608576"/>
            <a:ext cx="2980944" cy="4389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007B87"/>
                </a:solidFill>
                <a:latin typeface="Arial"/>
              </a:defRPr>
            </a:pPr>
            <a:r>
              <a:t>Offered / waitlisted</a:t>
            </a:r>
          </a:p>
        </p:txBody>
      </p:sp>
      <p:sp>
        <p:nvSpPr>
          <p:cNvPr id="60" name="Text 58.6%"/>
          <p:cNvSpPr txBox="1"/>
          <p:nvPr/>
        </p:nvSpPr>
        <p:spPr>
          <a:xfrm>
            <a:off x="14950440" y="4608576"/>
            <a:ext cx="1993392" cy="4389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7B87"/>
                </a:solidFill>
                <a:latin typeface="Arial"/>
              </a:defRPr>
            </a:pPr>
            <a:r>
              <a:t>58.6%</a:t>
            </a:r>
          </a:p>
        </p:txBody>
      </p:sp>
      <p:sp>
        <p:nvSpPr>
          <p:cNvPr id="61" name="Text 126 of 215 records"/>
          <p:cNvSpPr txBox="1"/>
          <p:nvPr/>
        </p:nvSpPr>
        <p:spPr>
          <a:xfrm>
            <a:off x="11896344" y="5047488"/>
            <a:ext cx="5029200" cy="34747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526474"/>
                </a:solidFill>
                <a:latin typeface="Arial"/>
              </a:defRPr>
            </a:pPr>
            <a:r>
              <a:t>126 of 215 records</a:t>
            </a:r>
          </a:p>
        </p:txBody>
      </p:sp>
      <p:sp>
        <p:nvSpPr>
          <p:cNvPr id="62" name="Text Accepted a place"/>
          <p:cNvSpPr txBox="1"/>
          <p:nvPr/>
        </p:nvSpPr>
        <p:spPr>
          <a:xfrm>
            <a:off x="11887200" y="5614416"/>
            <a:ext cx="2980944" cy="4389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7838CE"/>
                </a:solidFill>
                <a:latin typeface="Arial"/>
              </a:defRPr>
            </a:pPr>
            <a:r>
              <a:t>Accepted a place</a:t>
            </a:r>
          </a:p>
        </p:txBody>
      </p:sp>
      <p:sp>
        <p:nvSpPr>
          <p:cNvPr id="63" name="Text 60.9%"/>
          <p:cNvSpPr txBox="1"/>
          <p:nvPr/>
        </p:nvSpPr>
        <p:spPr>
          <a:xfrm>
            <a:off x="14950440" y="5614416"/>
            <a:ext cx="1993392" cy="4389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7838CE"/>
                </a:solidFill>
                <a:latin typeface="Arial"/>
              </a:defRPr>
            </a:pPr>
            <a:r>
              <a:t>60.9%</a:t>
            </a:r>
          </a:p>
        </p:txBody>
      </p:sp>
      <p:sp>
        <p:nvSpPr>
          <p:cNvPr id="64" name="Text 81 of 133 records"/>
          <p:cNvSpPr txBox="1"/>
          <p:nvPr/>
        </p:nvSpPr>
        <p:spPr>
          <a:xfrm>
            <a:off x="11896344" y="6053328"/>
            <a:ext cx="5029200" cy="34747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526474"/>
                </a:solidFill>
                <a:latin typeface="Arial"/>
              </a:defRPr>
            </a:pPr>
            <a:r>
              <a:t>81 of 133 records</a:t>
            </a:r>
          </a:p>
        </p:txBody>
      </p:sp>
      <p:sp>
        <p:nvSpPr>
          <p:cNvPr id="65" name="Text Completed"/>
          <p:cNvSpPr txBox="1"/>
          <p:nvPr/>
        </p:nvSpPr>
        <p:spPr>
          <a:xfrm>
            <a:off x="11887200" y="6620256"/>
            <a:ext cx="2980944" cy="4389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C720AE"/>
                </a:solidFill>
                <a:latin typeface="Arial"/>
              </a:defRPr>
            </a:pPr>
            <a:r>
              <a:t>Completed</a:t>
            </a:r>
          </a:p>
        </p:txBody>
      </p:sp>
      <p:sp>
        <p:nvSpPr>
          <p:cNvPr id="66" name="Text 63.3%"/>
          <p:cNvSpPr txBox="1"/>
          <p:nvPr/>
        </p:nvSpPr>
        <p:spPr>
          <a:xfrm>
            <a:off x="14950440" y="6620256"/>
            <a:ext cx="1993392" cy="4389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C720AE"/>
                </a:solidFill>
                <a:latin typeface="Arial"/>
              </a:defRPr>
            </a:pPr>
            <a:r>
              <a:t>63.3%</a:t>
            </a:r>
          </a:p>
        </p:txBody>
      </p:sp>
      <p:sp>
        <p:nvSpPr>
          <p:cNvPr id="67" name="Text 62 of 98 records"/>
          <p:cNvSpPr txBox="1"/>
          <p:nvPr/>
        </p:nvSpPr>
        <p:spPr>
          <a:xfrm>
            <a:off x="11896344" y="7059168"/>
            <a:ext cx="5029200" cy="34747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526474"/>
                </a:solidFill>
                <a:latin typeface="Arial"/>
              </a:defRPr>
            </a:pPr>
            <a:r>
              <a:t>62 of 98 records</a:t>
            </a:r>
          </a:p>
        </p:txBody>
      </p:sp>
      <p:pic>
        <p:nvPicPr>
          <p:cNvPr id="68" name="Picture 67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APPLICANTS&#10;SCHOOLS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APPLICANTS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SCHOOLS</a:t>
            </a:r>
          </a:p>
        </p:txBody>
      </p:sp>
      <p:sp>
        <p:nvSpPr>
          <p:cNvPr id="5" name="Text Five high schools account for 68% of applications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Five high schools account for 68% of applications</a:t>
            </a:r>
          </a:p>
        </p:txBody>
      </p:sp>
      <p:sp>
        <p:nvSpPr>
          <p:cNvPr id="6" name="Text Franklin and Chief Sealth together account for 164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Franklin and Chief Sealth together account for 164 of 404 applications (40.6%).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The five leading high schools are Franklin, Chief 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The five leading high schools are Franklin, Chief Sealth, Ingraham, Garfield and Cleveland STEM; the last two are tied.</a:t>
            </a:r>
          </a:p>
        </p:txBody>
      </p:sp>
      <p:sp>
        <p:nvSpPr>
          <p:cNvPr id="10" name="Text Source: audited workbook, School Analysis. Ranking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Source: audited workbook, School Analysis. Rankings use application counts, not enrollment size or unique students.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08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08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05072" y="2514600"/>
            <a:ext cx="10972" cy="493776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0"/>
          <p:cNvSpPr txBox="1"/>
          <p:nvPr/>
        </p:nvSpPr>
        <p:spPr>
          <a:xfrm>
            <a:off x="3639312" y="757123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69814" y="2514600"/>
            <a:ext cx="10972" cy="493776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25"/>
          <p:cNvSpPr txBox="1"/>
          <p:nvPr/>
        </p:nvSpPr>
        <p:spPr>
          <a:xfrm>
            <a:off x="5004053" y="757123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25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34556" y="2514600"/>
            <a:ext cx="10972" cy="493776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 50"/>
          <p:cNvSpPr txBox="1"/>
          <p:nvPr/>
        </p:nvSpPr>
        <p:spPr>
          <a:xfrm>
            <a:off x="6368796" y="757123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50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99298" y="2514600"/>
            <a:ext cx="10972" cy="493776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 75"/>
          <p:cNvSpPr txBox="1"/>
          <p:nvPr/>
        </p:nvSpPr>
        <p:spPr>
          <a:xfrm>
            <a:off x="7733538" y="757123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75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464040" y="2514600"/>
            <a:ext cx="10972" cy="493776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100"/>
          <p:cNvSpPr txBox="1"/>
          <p:nvPr/>
        </p:nvSpPr>
        <p:spPr>
          <a:xfrm>
            <a:off x="9098280" y="757123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100</a:t>
            </a:r>
          </a:p>
        </p:txBody>
      </p:sp>
      <p:sp>
        <p:nvSpPr>
          <p:cNvPr id="23" name="Text Franklin"/>
          <p:cNvSpPr txBox="1"/>
          <p:nvPr/>
        </p:nvSpPr>
        <p:spPr>
          <a:xfrm>
            <a:off x="914400" y="2505456"/>
            <a:ext cx="2907791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Franklin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05072" y="2638044"/>
            <a:ext cx="4803891" cy="219456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 88"/>
          <p:cNvSpPr txBox="1"/>
          <p:nvPr/>
        </p:nvSpPr>
        <p:spPr>
          <a:xfrm>
            <a:off x="9665208" y="2514600"/>
            <a:ext cx="2514600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287ED0"/>
                </a:solidFill>
                <a:latin typeface="Arial"/>
              </a:defRPr>
            </a:pPr>
            <a:r>
              <a:t>88</a:t>
            </a:r>
          </a:p>
        </p:txBody>
      </p:sp>
      <p:sp>
        <p:nvSpPr>
          <p:cNvPr id="26" name="Text Chief Sealth"/>
          <p:cNvSpPr txBox="1"/>
          <p:nvPr/>
        </p:nvSpPr>
        <p:spPr>
          <a:xfrm>
            <a:off x="914400" y="3008376"/>
            <a:ext cx="2907791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Chief Sealth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005072" y="3140964"/>
            <a:ext cx="4148815" cy="219456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 76"/>
          <p:cNvSpPr txBox="1"/>
          <p:nvPr/>
        </p:nvSpPr>
        <p:spPr>
          <a:xfrm>
            <a:off x="9665208" y="3017520"/>
            <a:ext cx="2514600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287ED0"/>
                </a:solidFill>
                <a:latin typeface="Arial"/>
              </a:defRPr>
            </a:pPr>
            <a:r>
              <a:t>76</a:t>
            </a:r>
          </a:p>
        </p:txBody>
      </p:sp>
      <p:sp>
        <p:nvSpPr>
          <p:cNvPr id="29" name="Text Ingraham"/>
          <p:cNvSpPr txBox="1"/>
          <p:nvPr/>
        </p:nvSpPr>
        <p:spPr>
          <a:xfrm>
            <a:off x="914400" y="3511296"/>
            <a:ext cx="2907791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Ingraham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005072" y="3643884"/>
            <a:ext cx="2456535" cy="219456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 45"/>
          <p:cNvSpPr txBox="1"/>
          <p:nvPr/>
        </p:nvSpPr>
        <p:spPr>
          <a:xfrm>
            <a:off x="9665208" y="3520440"/>
            <a:ext cx="2514600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287ED0"/>
                </a:solidFill>
                <a:latin typeface="Arial"/>
              </a:defRPr>
            </a:pPr>
            <a:r>
              <a:t>45</a:t>
            </a:r>
          </a:p>
        </p:txBody>
      </p:sp>
      <p:sp>
        <p:nvSpPr>
          <p:cNvPr id="32" name="Text Garfield"/>
          <p:cNvSpPr txBox="1"/>
          <p:nvPr/>
        </p:nvSpPr>
        <p:spPr>
          <a:xfrm>
            <a:off x="914400" y="4014216"/>
            <a:ext cx="2907791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Garfield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005072" y="4146804"/>
            <a:ext cx="1746869" cy="219456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 32"/>
          <p:cNvSpPr txBox="1"/>
          <p:nvPr/>
        </p:nvSpPr>
        <p:spPr>
          <a:xfrm>
            <a:off x="9665208" y="4023360"/>
            <a:ext cx="2514600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287ED0"/>
                </a:solidFill>
                <a:latin typeface="Arial"/>
              </a:defRPr>
            </a:pPr>
            <a:r>
              <a:t>32</a:t>
            </a:r>
          </a:p>
        </p:txBody>
      </p:sp>
      <p:sp>
        <p:nvSpPr>
          <p:cNvPr id="35" name="Text Cleveland STEM"/>
          <p:cNvSpPr txBox="1"/>
          <p:nvPr/>
        </p:nvSpPr>
        <p:spPr>
          <a:xfrm>
            <a:off x="914400" y="4517136"/>
            <a:ext cx="2907791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Cleveland STEM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005072" y="4649724"/>
            <a:ext cx="1746869" cy="219456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 32"/>
          <p:cNvSpPr txBox="1"/>
          <p:nvPr/>
        </p:nvSpPr>
        <p:spPr>
          <a:xfrm>
            <a:off x="9665208" y="4526280"/>
            <a:ext cx="2514600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287ED0"/>
                </a:solidFill>
                <a:latin typeface="Arial"/>
              </a:defRPr>
            </a:pPr>
            <a:r>
              <a:t>32</a:t>
            </a:r>
          </a:p>
        </p:txBody>
      </p:sp>
      <p:sp>
        <p:nvSpPr>
          <p:cNvPr id="38" name="Text Seattle Central"/>
          <p:cNvSpPr txBox="1"/>
          <p:nvPr/>
        </p:nvSpPr>
        <p:spPr>
          <a:xfrm>
            <a:off x="914400" y="5020056"/>
            <a:ext cx="2907791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Seattle Central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005072" y="5152644"/>
            <a:ext cx="818845" cy="219456"/>
          </a:xfrm>
          <a:prstGeom prst="rect">
            <a:avLst/>
          </a:prstGeom>
          <a:solidFill>
            <a:srgbClr val="5264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 15"/>
          <p:cNvSpPr txBox="1"/>
          <p:nvPr/>
        </p:nvSpPr>
        <p:spPr>
          <a:xfrm>
            <a:off x="9665208" y="5029200"/>
            <a:ext cx="2514600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526474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41" name="Text West Seattle"/>
          <p:cNvSpPr txBox="1"/>
          <p:nvPr/>
        </p:nvSpPr>
        <p:spPr>
          <a:xfrm>
            <a:off x="914400" y="5522976"/>
            <a:ext cx="2907791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West Seattle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005072" y="5655564"/>
            <a:ext cx="764255" cy="219456"/>
          </a:xfrm>
          <a:prstGeom prst="rect">
            <a:avLst/>
          </a:prstGeom>
          <a:solidFill>
            <a:srgbClr val="5264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 14"/>
          <p:cNvSpPr txBox="1"/>
          <p:nvPr/>
        </p:nvSpPr>
        <p:spPr>
          <a:xfrm>
            <a:off x="9665208" y="5532120"/>
            <a:ext cx="2514600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526474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44" name="Text Rainier Beach"/>
          <p:cNvSpPr txBox="1"/>
          <p:nvPr/>
        </p:nvSpPr>
        <p:spPr>
          <a:xfrm>
            <a:off x="914400" y="6025896"/>
            <a:ext cx="2907791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Rainier Beach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005072" y="6158484"/>
            <a:ext cx="491307" cy="219456"/>
          </a:xfrm>
          <a:prstGeom prst="rect">
            <a:avLst/>
          </a:prstGeom>
          <a:solidFill>
            <a:srgbClr val="5264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 9"/>
          <p:cNvSpPr txBox="1"/>
          <p:nvPr/>
        </p:nvSpPr>
        <p:spPr>
          <a:xfrm>
            <a:off x="9665208" y="6035040"/>
            <a:ext cx="2514600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526474"/>
                </a:solidFill>
                <a:latin typeface="Arial"/>
              </a:defRPr>
            </a:pPr>
            <a:r>
              <a:t>9</a:t>
            </a:r>
          </a:p>
        </p:txBody>
      </p:sp>
      <p:sp>
        <p:nvSpPr>
          <p:cNvPr id="47" name="Text Seattle World School"/>
          <p:cNvSpPr txBox="1"/>
          <p:nvPr/>
        </p:nvSpPr>
        <p:spPr>
          <a:xfrm>
            <a:off x="914400" y="6528816"/>
            <a:ext cx="2907791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Seattle World School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005072" y="6661404"/>
            <a:ext cx="382127" cy="219456"/>
          </a:xfrm>
          <a:prstGeom prst="rect">
            <a:avLst/>
          </a:prstGeom>
          <a:solidFill>
            <a:srgbClr val="5264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 7"/>
          <p:cNvSpPr txBox="1"/>
          <p:nvPr/>
        </p:nvSpPr>
        <p:spPr>
          <a:xfrm>
            <a:off x="9665208" y="6537960"/>
            <a:ext cx="2514600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526474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50" name="Text Summit Atlas"/>
          <p:cNvSpPr txBox="1"/>
          <p:nvPr/>
        </p:nvSpPr>
        <p:spPr>
          <a:xfrm>
            <a:off x="914400" y="7031736"/>
            <a:ext cx="2907791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Summit Atlas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005072" y="7164324"/>
            <a:ext cx="382127" cy="219456"/>
          </a:xfrm>
          <a:prstGeom prst="rect">
            <a:avLst/>
          </a:prstGeom>
          <a:solidFill>
            <a:srgbClr val="5264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 7"/>
          <p:cNvSpPr txBox="1"/>
          <p:nvPr/>
        </p:nvSpPr>
        <p:spPr>
          <a:xfrm>
            <a:off x="9665208" y="7040880"/>
            <a:ext cx="2514600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526474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12801600" y="2404872"/>
            <a:ext cx="4526280" cy="262432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2801600" y="2404872"/>
            <a:ext cx="64008" cy="262432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 Top five high schools"/>
          <p:cNvSpPr txBox="1"/>
          <p:nvPr/>
        </p:nvSpPr>
        <p:spPr>
          <a:xfrm>
            <a:off x="13057632" y="2587752"/>
            <a:ext cx="4050791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13334A"/>
                </a:solidFill>
                <a:latin typeface="Arial"/>
              </a:defRPr>
            </a:pPr>
            <a:r>
              <a:t>Top five high schools</a:t>
            </a:r>
          </a:p>
        </p:txBody>
      </p:sp>
      <p:sp>
        <p:nvSpPr>
          <p:cNvPr id="56" name="Text 273"/>
          <p:cNvSpPr txBox="1"/>
          <p:nvPr/>
        </p:nvSpPr>
        <p:spPr>
          <a:xfrm>
            <a:off x="13057632" y="3236976"/>
            <a:ext cx="4023360" cy="8229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5830"/>
              </a:lnSpc>
              <a:spcBef>
                <a:spcPts val="0"/>
              </a:spcBef>
              <a:spcAft>
                <a:spcPts val="0"/>
              </a:spcAft>
              <a:defRPr sz="5300" b="1">
                <a:solidFill>
                  <a:srgbClr val="287ED0"/>
                </a:solidFill>
                <a:latin typeface="Arial"/>
              </a:defRPr>
            </a:pPr>
            <a:r>
              <a:t>273</a:t>
            </a:r>
          </a:p>
        </p:txBody>
      </p:sp>
      <p:sp>
        <p:nvSpPr>
          <p:cNvPr id="57" name="Text 67.6% of applications"/>
          <p:cNvSpPr txBox="1"/>
          <p:nvPr/>
        </p:nvSpPr>
        <p:spPr>
          <a:xfrm>
            <a:off x="13075920" y="4160520"/>
            <a:ext cx="3977640" cy="5394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526474"/>
                </a:solidFill>
                <a:latin typeface="Arial"/>
              </a:defRPr>
            </a:pPr>
            <a:r>
              <a:t>67.6% of applications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12801600" y="5596128"/>
            <a:ext cx="4526280" cy="262432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2801600" y="5596128"/>
            <a:ext cx="64008" cy="262432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 All remaining records"/>
          <p:cNvSpPr txBox="1"/>
          <p:nvPr/>
        </p:nvSpPr>
        <p:spPr>
          <a:xfrm>
            <a:off x="13057632" y="5779008"/>
            <a:ext cx="4050791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13334A"/>
                </a:solidFill>
                <a:latin typeface="Arial"/>
              </a:defRPr>
            </a:pPr>
            <a:r>
              <a:t>All remaining records</a:t>
            </a:r>
          </a:p>
        </p:txBody>
      </p:sp>
      <p:sp>
        <p:nvSpPr>
          <p:cNvPr id="61" name="Text 131"/>
          <p:cNvSpPr txBox="1"/>
          <p:nvPr/>
        </p:nvSpPr>
        <p:spPr>
          <a:xfrm>
            <a:off x="13057632" y="6428232"/>
            <a:ext cx="4023360" cy="8229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5830"/>
              </a:lnSpc>
              <a:spcBef>
                <a:spcPts val="0"/>
              </a:spcBef>
              <a:spcAft>
                <a:spcPts val="0"/>
              </a:spcAft>
              <a:defRPr sz="5300" b="1">
                <a:solidFill>
                  <a:srgbClr val="007B87"/>
                </a:solidFill>
                <a:latin typeface="Arial"/>
              </a:defRPr>
            </a:pPr>
            <a:r>
              <a:t>131</a:t>
            </a:r>
          </a:p>
        </p:txBody>
      </p:sp>
      <p:sp>
        <p:nvSpPr>
          <p:cNvPr id="62" name="Text 32.4% of applications"/>
          <p:cNvSpPr txBox="1"/>
          <p:nvPr/>
        </p:nvSpPr>
        <p:spPr>
          <a:xfrm>
            <a:off x="13075920" y="7351775"/>
            <a:ext cx="3977640" cy="5394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526474"/>
                </a:solidFill>
                <a:latin typeface="Arial"/>
              </a:defRPr>
            </a:pPr>
            <a:r>
              <a:t>32.4% of applications</a:t>
            </a:r>
          </a:p>
        </p:txBody>
      </p:sp>
      <p:pic>
        <p:nvPicPr>
          <p:cNvPr id="63" name="Picture 62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159C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0874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APPLICANTS&#10;ACCESS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APPLICANTS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ACCESS</a:t>
            </a:r>
          </a:p>
        </p:txBody>
      </p:sp>
      <p:sp>
        <p:nvSpPr>
          <p:cNvPr id="5" name="Text Most applicants report transport and work eligibil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Most applicants report transport and work eligibility</a:t>
            </a:r>
          </a:p>
        </p:txBody>
      </p:sp>
      <p:sp>
        <p:nvSpPr>
          <p:cNvPr id="6" name="Text These are application responses—not verified acces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These are application responses—not verified access, attendance or future completion.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159C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32 application records request an accommodation. A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32 application records request an accommodation. Ask what support is needed rather than infer it from demographic traits.</a:t>
            </a:r>
          </a:p>
        </p:txBody>
      </p:sp>
      <p:sp>
        <p:nvSpPr>
          <p:cNvPr id="10" name="Text Source: audited workbook, Subgroup Detail and Mast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Source: audited workbook, Subgroup Detail and Master Roster. Accommodation tags overlap; self-reported work eligibility is not verification.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09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09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0" y="2862072"/>
            <a:ext cx="10972" cy="3895344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0%"/>
          <p:cNvSpPr txBox="1"/>
          <p:nvPr/>
        </p:nvSpPr>
        <p:spPr>
          <a:xfrm>
            <a:off x="4206240" y="6876288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53862" y="2862072"/>
            <a:ext cx="10972" cy="3895344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25%"/>
          <p:cNvSpPr txBox="1"/>
          <p:nvPr/>
        </p:nvSpPr>
        <p:spPr>
          <a:xfrm>
            <a:off x="5388102" y="6876288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25%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35724" y="2862072"/>
            <a:ext cx="10972" cy="3895344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 50%"/>
          <p:cNvSpPr txBox="1"/>
          <p:nvPr/>
        </p:nvSpPr>
        <p:spPr>
          <a:xfrm>
            <a:off x="6569964" y="6876288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50%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17586" y="2862072"/>
            <a:ext cx="10972" cy="3895344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 75%"/>
          <p:cNvSpPr txBox="1"/>
          <p:nvPr/>
        </p:nvSpPr>
        <p:spPr>
          <a:xfrm>
            <a:off x="7751826" y="6876288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75%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299448" y="2862072"/>
            <a:ext cx="10972" cy="3895344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100%"/>
          <p:cNvSpPr txBox="1"/>
          <p:nvPr/>
        </p:nvSpPr>
        <p:spPr>
          <a:xfrm>
            <a:off x="8933688" y="6876288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100%</a:t>
            </a:r>
          </a:p>
        </p:txBody>
      </p:sp>
      <p:sp>
        <p:nvSpPr>
          <p:cNvPr id="23" name="Text Transport available"/>
          <p:cNvSpPr txBox="1"/>
          <p:nvPr/>
        </p:nvSpPr>
        <p:spPr>
          <a:xfrm>
            <a:off x="914400" y="2852928"/>
            <a:ext cx="3474720" cy="95097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Transport available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0" y="3177540"/>
            <a:ext cx="4446609" cy="32918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 94.1%  (380)"/>
          <p:cNvSpPr txBox="1"/>
          <p:nvPr/>
        </p:nvSpPr>
        <p:spPr>
          <a:xfrm>
            <a:off x="9500616" y="2862072"/>
            <a:ext cx="2514600" cy="95097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007B87"/>
                </a:solidFill>
                <a:latin typeface="Arial"/>
              </a:defRPr>
            </a:pPr>
            <a:r>
              <a:t>94.1%  (380)</a:t>
            </a:r>
          </a:p>
        </p:txBody>
      </p:sp>
      <p:sp>
        <p:nvSpPr>
          <p:cNvPr id="26" name="Text Work eligible"/>
          <p:cNvSpPr txBox="1"/>
          <p:nvPr/>
        </p:nvSpPr>
        <p:spPr>
          <a:xfrm>
            <a:off x="914400" y="3849624"/>
            <a:ext cx="3474720" cy="95097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Work eligible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0" y="4174236"/>
            <a:ext cx="4505117" cy="329184"/>
          </a:xfrm>
          <a:prstGeom prst="rect">
            <a:avLst/>
          </a:prstGeom>
          <a:solidFill>
            <a:srgbClr val="159C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 95.3%  (385)"/>
          <p:cNvSpPr txBox="1"/>
          <p:nvPr/>
        </p:nvSpPr>
        <p:spPr>
          <a:xfrm>
            <a:off x="9500616" y="3858768"/>
            <a:ext cx="2514600" cy="95097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087453"/>
                </a:solidFill>
                <a:latin typeface="Arial"/>
              </a:defRPr>
            </a:pPr>
            <a:r>
              <a:t>95.3%  (385)</a:t>
            </a:r>
          </a:p>
        </p:txBody>
      </p:sp>
      <p:sp>
        <p:nvSpPr>
          <p:cNvPr id="29" name="Text Accommodation&#10;requested"/>
          <p:cNvSpPr txBox="1"/>
          <p:nvPr/>
        </p:nvSpPr>
        <p:spPr>
          <a:xfrm>
            <a:off x="914400" y="4846320"/>
            <a:ext cx="3474720" cy="95097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Accommodation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requested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0" y="5170932"/>
            <a:ext cx="374451" cy="329184"/>
          </a:xfrm>
          <a:prstGeom prst="rect">
            <a:avLst/>
          </a:prstGeom>
          <a:solidFill>
            <a:srgbClr val="F2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 7.9%  (32)"/>
          <p:cNvSpPr txBox="1"/>
          <p:nvPr/>
        </p:nvSpPr>
        <p:spPr>
          <a:xfrm>
            <a:off x="9500616" y="4855464"/>
            <a:ext cx="2514600" cy="95097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985300"/>
                </a:solidFill>
                <a:latin typeface="Arial"/>
              </a:defRPr>
            </a:pPr>
            <a:r>
              <a:t>7.9%  (32)</a:t>
            </a:r>
          </a:p>
        </p:txBody>
      </p:sp>
      <p:sp>
        <p:nvSpPr>
          <p:cNvPr id="32" name="Text Prior Parks teen&#10;program"/>
          <p:cNvSpPr txBox="1"/>
          <p:nvPr/>
        </p:nvSpPr>
        <p:spPr>
          <a:xfrm>
            <a:off x="914400" y="5843016"/>
            <a:ext cx="3474720" cy="95097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Prior Parks teen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program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0" y="6167628"/>
            <a:ext cx="514870" cy="329184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 10.9%  (44)"/>
          <p:cNvSpPr txBox="1"/>
          <p:nvPr/>
        </p:nvSpPr>
        <p:spPr>
          <a:xfrm>
            <a:off x="9500616" y="5852160"/>
            <a:ext cx="2514600" cy="95097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7838CE"/>
                </a:solidFill>
                <a:latin typeface="Arial"/>
              </a:defRPr>
            </a:pPr>
            <a:r>
              <a:t>10.9%  (44)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2618720" y="2377440"/>
            <a:ext cx="4709160" cy="57607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 Accommodation requests"/>
          <p:cNvSpPr txBox="1"/>
          <p:nvPr/>
        </p:nvSpPr>
        <p:spPr>
          <a:xfrm>
            <a:off x="12911328" y="2596896"/>
            <a:ext cx="414223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B263D"/>
                </a:solidFill>
                <a:latin typeface="Arial"/>
              </a:defRPr>
            </a:pPr>
            <a:r>
              <a:t>Accommodation requests</a:t>
            </a:r>
          </a:p>
        </p:txBody>
      </p:sp>
      <p:sp>
        <p:nvSpPr>
          <p:cNvPr id="37" name="Text Cognitive"/>
          <p:cNvSpPr txBox="1"/>
          <p:nvPr/>
        </p:nvSpPr>
        <p:spPr>
          <a:xfrm>
            <a:off x="12911328" y="3438144"/>
            <a:ext cx="3200400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Cognitive</a:t>
            </a:r>
          </a:p>
        </p:txBody>
      </p:sp>
      <p:sp>
        <p:nvSpPr>
          <p:cNvPr id="38" name="Text 13"/>
          <p:cNvSpPr txBox="1"/>
          <p:nvPr/>
        </p:nvSpPr>
        <p:spPr>
          <a:xfrm>
            <a:off x="16322040" y="3438144"/>
            <a:ext cx="557784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985300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39" name="Text Dietary"/>
          <p:cNvSpPr txBox="1"/>
          <p:nvPr/>
        </p:nvSpPr>
        <p:spPr>
          <a:xfrm>
            <a:off x="12911328" y="4096511"/>
            <a:ext cx="3200400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Dietary</a:t>
            </a:r>
          </a:p>
        </p:txBody>
      </p:sp>
      <p:sp>
        <p:nvSpPr>
          <p:cNvPr id="40" name="Text 8"/>
          <p:cNvSpPr txBox="1"/>
          <p:nvPr/>
        </p:nvSpPr>
        <p:spPr>
          <a:xfrm>
            <a:off x="16322040" y="4096511"/>
            <a:ext cx="557784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985300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41" name="Text Physical"/>
          <p:cNvSpPr txBox="1"/>
          <p:nvPr/>
        </p:nvSpPr>
        <p:spPr>
          <a:xfrm>
            <a:off x="12911328" y="4754879"/>
            <a:ext cx="3200400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Physical</a:t>
            </a:r>
          </a:p>
        </p:txBody>
      </p:sp>
      <p:sp>
        <p:nvSpPr>
          <p:cNvPr id="42" name="Text 7"/>
          <p:cNvSpPr txBox="1"/>
          <p:nvPr/>
        </p:nvSpPr>
        <p:spPr>
          <a:xfrm>
            <a:off x="16322040" y="4754879"/>
            <a:ext cx="557784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985300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43" name="Text Religious"/>
          <p:cNvSpPr txBox="1"/>
          <p:nvPr/>
        </p:nvSpPr>
        <p:spPr>
          <a:xfrm>
            <a:off x="12911328" y="5413248"/>
            <a:ext cx="3200400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Religious</a:t>
            </a:r>
          </a:p>
        </p:txBody>
      </p:sp>
      <p:sp>
        <p:nvSpPr>
          <p:cNvPr id="44" name="Text 4"/>
          <p:cNvSpPr txBox="1"/>
          <p:nvPr/>
        </p:nvSpPr>
        <p:spPr>
          <a:xfrm>
            <a:off x="16322040" y="5413248"/>
            <a:ext cx="557784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985300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45" name="Text Language assistance"/>
          <p:cNvSpPr txBox="1"/>
          <p:nvPr/>
        </p:nvSpPr>
        <p:spPr>
          <a:xfrm>
            <a:off x="12911328" y="6071616"/>
            <a:ext cx="3200400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Language assistance</a:t>
            </a:r>
          </a:p>
        </p:txBody>
      </p:sp>
      <p:sp>
        <p:nvSpPr>
          <p:cNvPr id="46" name="Text 2"/>
          <p:cNvSpPr txBox="1"/>
          <p:nvPr/>
        </p:nvSpPr>
        <p:spPr>
          <a:xfrm>
            <a:off x="16322040" y="6071616"/>
            <a:ext cx="557784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985300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47" name="Text One record can include&#10;more than one request."/>
          <p:cNvSpPr txBox="1"/>
          <p:nvPr/>
        </p:nvSpPr>
        <p:spPr>
          <a:xfrm>
            <a:off x="12920472" y="7132320"/>
            <a:ext cx="4087368" cy="64008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526474"/>
                </a:solidFill>
                <a:latin typeface="Arial"/>
              </a:defRPr>
            </a:pPr>
            <a:r>
              <a:t>One record can include</a:t>
            </a:r>
          </a:p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526474"/>
                </a:solidFill>
                <a:latin typeface="Arial"/>
              </a:defRPr>
            </a:pPr>
            <a:r>
              <a:t>more than one request.</a:t>
            </a:r>
          </a:p>
        </p:txBody>
      </p:sp>
      <p:pic>
        <p:nvPicPr>
          <p:cNvPr id="48" name="Picture 47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F2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985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MOTIVATION +&#10;OUTREACH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MOTIVATION +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OUTREACH</a:t>
            </a:r>
          </a:p>
        </p:txBody>
      </p:sp>
      <p:sp>
        <p:nvSpPr>
          <p:cNvPr id="5" name="Text Applicants seek growth and work experience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Applicants seek growth and work experience</a:t>
            </a:r>
          </a:p>
        </p:txBody>
      </p:sp>
      <p:sp>
        <p:nvSpPr>
          <p:cNvPr id="6" name="Text Broad reasons for applying and reported recruitmen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Broad reasons for applying and reported recruitment sources; categories can overlap.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F2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School resources are the most frequently reported 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School resources are the most frequently reported recruitment source. That describes reach, not the effect of a recruitment method.</a:t>
            </a:r>
          </a:p>
        </p:txBody>
      </p:sp>
      <p:sp>
        <p:nvSpPr>
          <p:cNvPr id="10" name="Text Source: audited workbook, Motivation &amp; Outreach. F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Source: audited workbook, Motivation &amp; Outreach. Four records have no classified motivation; three have no classified recruitment source.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10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13" name="Text Why they apply"/>
          <p:cNvSpPr txBox="1"/>
          <p:nvPr/>
        </p:nvSpPr>
        <p:spPr>
          <a:xfrm>
            <a:off x="914400" y="2157984"/>
            <a:ext cx="7827264" cy="41148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970"/>
              </a:lnSpc>
              <a:spcBef>
                <a:spcPts val="0"/>
              </a:spcBef>
              <a:spcAft>
                <a:spcPts val="0"/>
              </a:spcAft>
              <a:defRPr sz="2700" b="1">
                <a:solidFill>
                  <a:srgbClr val="0B263D"/>
                </a:solidFill>
                <a:latin typeface="Arial"/>
              </a:defRPr>
            </a:pPr>
            <a:r>
              <a:t>Why they apply</a:t>
            </a:r>
          </a:p>
        </p:txBody>
      </p:sp>
      <p:sp>
        <p:nvSpPr>
          <p:cNvPr id="14" name="Text How they heard about the program"/>
          <p:cNvSpPr txBox="1"/>
          <p:nvPr/>
        </p:nvSpPr>
        <p:spPr>
          <a:xfrm>
            <a:off x="9637776" y="2157984"/>
            <a:ext cx="7680960" cy="41148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970"/>
              </a:lnSpc>
              <a:spcBef>
                <a:spcPts val="0"/>
              </a:spcBef>
              <a:spcAft>
                <a:spcPts val="0"/>
              </a:spcAft>
              <a:defRPr sz="2700" b="1">
                <a:solidFill>
                  <a:srgbClr val="0B263D"/>
                </a:solidFill>
                <a:latin typeface="Arial"/>
              </a:defRPr>
            </a:pPr>
            <a:r>
              <a:t>How they heard about the program</a:t>
            </a:r>
          </a:p>
        </p:txBody>
      </p:sp>
      <p:sp>
        <p:nvSpPr>
          <p:cNvPr id="15" name="Text Personal development"/>
          <p:cNvSpPr txBox="1"/>
          <p:nvPr/>
        </p:nvSpPr>
        <p:spPr>
          <a:xfrm>
            <a:off x="914400" y="2889504"/>
            <a:ext cx="7543800" cy="40233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Personal development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41832" y="3429000"/>
            <a:ext cx="5833872" cy="283464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41832" y="3429000"/>
            <a:ext cx="4967455" cy="28346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 85.1% (344)"/>
          <p:cNvSpPr txBox="1"/>
          <p:nvPr/>
        </p:nvSpPr>
        <p:spPr>
          <a:xfrm>
            <a:off x="6903720" y="3319272"/>
            <a:ext cx="2002536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85.1% (344)</a:t>
            </a:r>
          </a:p>
        </p:txBody>
      </p:sp>
      <p:sp>
        <p:nvSpPr>
          <p:cNvPr id="19" name="Text Workplace skills / job experience"/>
          <p:cNvSpPr txBox="1"/>
          <p:nvPr/>
        </p:nvSpPr>
        <p:spPr>
          <a:xfrm>
            <a:off x="914400" y="4443984"/>
            <a:ext cx="7543800" cy="40233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Workplace skills / job experience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41832" y="4983480"/>
            <a:ext cx="5833872" cy="283464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41832" y="4983480"/>
            <a:ext cx="4779731" cy="28346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81.9% (331)"/>
          <p:cNvSpPr txBox="1"/>
          <p:nvPr/>
        </p:nvSpPr>
        <p:spPr>
          <a:xfrm>
            <a:off x="6903720" y="4873752"/>
            <a:ext cx="2002536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81.9% (331)</a:t>
            </a:r>
          </a:p>
        </p:txBody>
      </p:sp>
      <p:sp>
        <p:nvSpPr>
          <p:cNvPr id="23" name="Text Community service"/>
          <p:cNvSpPr txBox="1"/>
          <p:nvPr/>
        </p:nvSpPr>
        <p:spPr>
          <a:xfrm>
            <a:off x="914400" y="5998464"/>
            <a:ext cx="7543800" cy="40233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Community service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41832" y="6537960"/>
            <a:ext cx="5833872" cy="283464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41832" y="6537960"/>
            <a:ext cx="1530669" cy="28346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 26.2% (106)"/>
          <p:cNvSpPr txBox="1"/>
          <p:nvPr/>
        </p:nvSpPr>
        <p:spPr>
          <a:xfrm>
            <a:off x="6903720" y="6428232"/>
            <a:ext cx="2002536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26.2% (106)</a:t>
            </a:r>
          </a:p>
        </p:txBody>
      </p:sp>
      <p:sp>
        <p:nvSpPr>
          <p:cNvPr id="27" name="Text 0%"/>
          <p:cNvSpPr txBox="1"/>
          <p:nvPr/>
        </p:nvSpPr>
        <p:spPr>
          <a:xfrm>
            <a:off x="667512" y="7936992"/>
            <a:ext cx="77724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28" name="Text 50%"/>
          <p:cNvSpPr txBox="1"/>
          <p:nvPr/>
        </p:nvSpPr>
        <p:spPr>
          <a:xfrm>
            <a:off x="3584448" y="7936992"/>
            <a:ext cx="77724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50%</a:t>
            </a:r>
          </a:p>
        </p:txBody>
      </p:sp>
      <p:sp>
        <p:nvSpPr>
          <p:cNvPr id="29" name="Text 100%"/>
          <p:cNvSpPr txBox="1"/>
          <p:nvPr/>
        </p:nvSpPr>
        <p:spPr>
          <a:xfrm>
            <a:off x="6501384" y="7936992"/>
            <a:ext cx="77724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100%</a:t>
            </a:r>
          </a:p>
        </p:txBody>
      </p:sp>
      <p:sp>
        <p:nvSpPr>
          <p:cNvPr id="30" name="Text School resources"/>
          <p:cNvSpPr txBox="1"/>
          <p:nvPr/>
        </p:nvSpPr>
        <p:spPr>
          <a:xfrm>
            <a:off x="9637776" y="2889504"/>
            <a:ext cx="7543800" cy="40233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School resources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665207" y="3429000"/>
            <a:ext cx="5504688" cy="283464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665207" y="3429000"/>
            <a:ext cx="2629714" cy="283464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 47.8% (193)"/>
          <p:cNvSpPr txBox="1"/>
          <p:nvPr/>
        </p:nvSpPr>
        <p:spPr>
          <a:xfrm>
            <a:off x="15297912" y="3319272"/>
            <a:ext cx="2002536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287ED0"/>
                </a:solidFill>
                <a:latin typeface="Arial"/>
              </a:defRPr>
            </a:pPr>
            <a:r>
              <a:t>47.8% (193)</a:t>
            </a:r>
          </a:p>
        </p:txBody>
      </p:sp>
      <p:sp>
        <p:nvSpPr>
          <p:cNvPr id="34" name="Text Friends / family"/>
          <p:cNvSpPr txBox="1"/>
          <p:nvPr/>
        </p:nvSpPr>
        <p:spPr>
          <a:xfrm>
            <a:off x="9637776" y="3849624"/>
            <a:ext cx="7543800" cy="40233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Friends / family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665207" y="4389120"/>
            <a:ext cx="5504688" cy="283464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665207" y="4389120"/>
            <a:ext cx="2002943" cy="283464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 36.4% (147)"/>
          <p:cNvSpPr txBox="1"/>
          <p:nvPr/>
        </p:nvSpPr>
        <p:spPr>
          <a:xfrm>
            <a:off x="15297912" y="4279392"/>
            <a:ext cx="2002536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287ED0"/>
                </a:solidFill>
                <a:latin typeface="Arial"/>
              </a:defRPr>
            </a:pPr>
            <a:r>
              <a:t>36.4% (147)</a:t>
            </a:r>
          </a:p>
        </p:txBody>
      </p:sp>
      <p:sp>
        <p:nvSpPr>
          <p:cNvPr id="38" name="Text Career Explorations outreach"/>
          <p:cNvSpPr txBox="1"/>
          <p:nvPr/>
        </p:nvSpPr>
        <p:spPr>
          <a:xfrm>
            <a:off x="9637776" y="4809744"/>
            <a:ext cx="7543800" cy="40233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Career Explorations outreach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665207" y="5349240"/>
            <a:ext cx="5504688" cy="283464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665207" y="5349240"/>
            <a:ext cx="1280793" cy="283464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 23.3% (94)"/>
          <p:cNvSpPr txBox="1"/>
          <p:nvPr/>
        </p:nvSpPr>
        <p:spPr>
          <a:xfrm>
            <a:off x="15297912" y="5239512"/>
            <a:ext cx="2002536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287ED0"/>
                </a:solidFill>
                <a:latin typeface="Arial"/>
              </a:defRPr>
            </a:pPr>
            <a:r>
              <a:t>23.3% (94)</a:t>
            </a:r>
          </a:p>
        </p:txBody>
      </p:sp>
      <p:sp>
        <p:nvSpPr>
          <p:cNvPr id="42" name="Text Recreation"/>
          <p:cNvSpPr txBox="1"/>
          <p:nvPr/>
        </p:nvSpPr>
        <p:spPr>
          <a:xfrm>
            <a:off x="9637776" y="5769864"/>
            <a:ext cx="7543800" cy="40233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Recreation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665207" y="6309360"/>
            <a:ext cx="5504688" cy="283464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665207" y="6309360"/>
            <a:ext cx="381513" cy="283464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 6.9% (28)"/>
          <p:cNvSpPr txBox="1"/>
          <p:nvPr/>
        </p:nvSpPr>
        <p:spPr>
          <a:xfrm>
            <a:off x="15297912" y="6199632"/>
            <a:ext cx="2002536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287ED0"/>
                </a:solidFill>
                <a:latin typeface="Arial"/>
              </a:defRPr>
            </a:pPr>
            <a:r>
              <a:t>6.9% (28)</a:t>
            </a:r>
          </a:p>
        </p:txBody>
      </p:sp>
      <p:sp>
        <p:nvSpPr>
          <p:cNvPr id="46" name="Text Self-directed"/>
          <p:cNvSpPr txBox="1"/>
          <p:nvPr/>
        </p:nvSpPr>
        <p:spPr>
          <a:xfrm>
            <a:off x="9637776" y="6729984"/>
            <a:ext cx="7543800" cy="40233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Self-directed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665207" y="7269480"/>
            <a:ext cx="5504688" cy="283464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665207" y="7269480"/>
            <a:ext cx="245258" cy="283464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 4.5% (18)"/>
          <p:cNvSpPr txBox="1"/>
          <p:nvPr/>
        </p:nvSpPr>
        <p:spPr>
          <a:xfrm>
            <a:off x="15297912" y="7159752"/>
            <a:ext cx="2002536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287ED0"/>
                </a:solidFill>
                <a:latin typeface="Arial"/>
              </a:defRPr>
            </a:pPr>
            <a:r>
              <a:t>4.5% (18)</a:t>
            </a:r>
          </a:p>
        </p:txBody>
      </p:sp>
      <p:sp>
        <p:nvSpPr>
          <p:cNvPr id="50" name="Text 0%"/>
          <p:cNvSpPr txBox="1"/>
          <p:nvPr/>
        </p:nvSpPr>
        <p:spPr>
          <a:xfrm>
            <a:off x="9390887" y="7936992"/>
            <a:ext cx="77724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51" name="Text 50%"/>
          <p:cNvSpPr txBox="1"/>
          <p:nvPr/>
        </p:nvSpPr>
        <p:spPr>
          <a:xfrm>
            <a:off x="12143231" y="7936992"/>
            <a:ext cx="77724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50%</a:t>
            </a:r>
          </a:p>
        </p:txBody>
      </p:sp>
      <p:sp>
        <p:nvSpPr>
          <p:cNvPr id="52" name="Text 100%"/>
          <p:cNvSpPr txBox="1"/>
          <p:nvPr/>
        </p:nvSpPr>
        <p:spPr>
          <a:xfrm>
            <a:off x="14895575" y="7936992"/>
            <a:ext cx="77724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100%</a:t>
            </a:r>
          </a:p>
        </p:txBody>
      </p:sp>
      <p:sp>
        <p:nvSpPr>
          <p:cNvPr id="53" name="Text Every full track represents 100% of the 404 includ"/>
          <p:cNvSpPr txBox="1"/>
          <p:nvPr/>
        </p:nvSpPr>
        <p:spPr>
          <a:xfrm>
            <a:off x="969264" y="8321040"/>
            <a:ext cx="16093440" cy="26517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26474"/>
                </a:solidFill>
                <a:latin typeface="Arial"/>
              </a:defRPr>
            </a:pPr>
            <a:r>
              <a:t>Every full track represents 100% of the 404 included application records.</a:t>
            </a:r>
          </a:p>
        </p:txBody>
      </p:sp>
      <p:pic>
        <p:nvPicPr>
          <p:cNvPr id="54" name="Picture 53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007B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MONTHLY&#10;DECISIONS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MONTHLY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DECISIONS</a:t>
            </a:r>
          </a:p>
        </p:txBody>
      </p:sp>
      <p:sp>
        <p:nvSpPr>
          <p:cNvPr id="5" name="Text Offers and waitlists vary by mentorship month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Offers and waitlists vary by mentorship month</a:t>
            </a:r>
          </a:p>
        </p:txBody>
      </p:sp>
      <p:sp>
        <p:nvSpPr>
          <p:cNvPr id="6" name="Text For each month: offered or waitlisted ÷ applicatio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For each month: offered or waitlisted ÷ applications assigned to that month.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Monthly results are not a ranking of original mont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Monthly results are not a ranking of original month preferences: known roster months replace selected months in this analysis.</a:t>
            </a:r>
          </a:p>
        </p:txBody>
      </p:sp>
      <p:sp>
        <p:nvSpPr>
          <p:cNvPr id="10" name="Text Source: audited workbook, Subgroup Summary and Mon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Source: audited workbook, Subgroup Summary and Month Pipeline. One application can appear in multiple months; monthly totals must not be added as people.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11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14800" y="2679192"/>
            <a:ext cx="10972" cy="45720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0%"/>
          <p:cNvSpPr txBox="1"/>
          <p:nvPr/>
        </p:nvSpPr>
        <p:spPr>
          <a:xfrm>
            <a:off x="3749039" y="737006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02402" y="2679192"/>
            <a:ext cx="10972" cy="45720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25%"/>
          <p:cNvSpPr txBox="1"/>
          <p:nvPr/>
        </p:nvSpPr>
        <p:spPr>
          <a:xfrm>
            <a:off x="5136642" y="737006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25%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90003" y="2679192"/>
            <a:ext cx="10972" cy="45720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 50%"/>
          <p:cNvSpPr txBox="1"/>
          <p:nvPr/>
        </p:nvSpPr>
        <p:spPr>
          <a:xfrm>
            <a:off x="6524243" y="737006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50%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77605" y="2679192"/>
            <a:ext cx="10972" cy="45720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 75%"/>
          <p:cNvSpPr txBox="1"/>
          <p:nvPr/>
        </p:nvSpPr>
        <p:spPr>
          <a:xfrm>
            <a:off x="7911845" y="737006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75%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665207" y="2679192"/>
            <a:ext cx="10972" cy="45720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100%"/>
          <p:cNvSpPr txBox="1"/>
          <p:nvPr/>
        </p:nvSpPr>
        <p:spPr>
          <a:xfrm>
            <a:off x="9299447" y="737006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100%</a:t>
            </a:r>
          </a:p>
        </p:txBody>
      </p:sp>
      <p:sp>
        <p:nvSpPr>
          <p:cNvPr id="23" name="Text October"/>
          <p:cNvSpPr txBox="1"/>
          <p:nvPr/>
        </p:nvSpPr>
        <p:spPr>
          <a:xfrm>
            <a:off x="914400" y="2670048"/>
            <a:ext cx="301752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October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114800" y="2953512"/>
            <a:ext cx="1494340" cy="347472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 26.9%  (21/78)"/>
          <p:cNvSpPr txBox="1"/>
          <p:nvPr/>
        </p:nvSpPr>
        <p:spPr>
          <a:xfrm>
            <a:off x="9866376" y="2679192"/>
            <a:ext cx="251460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07B87"/>
                </a:solidFill>
                <a:latin typeface="Arial"/>
              </a:defRPr>
            </a:pPr>
            <a:r>
              <a:t>26.9%  (21/78)</a:t>
            </a:r>
          </a:p>
        </p:txBody>
      </p:sp>
      <p:sp>
        <p:nvSpPr>
          <p:cNvPr id="26" name="Text November"/>
          <p:cNvSpPr txBox="1"/>
          <p:nvPr/>
        </p:nvSpPr>
        <p:spPr>
          <a:xfrm>
            <a:off x="914400" y="3602736"/>
            <a:ext cx="301752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November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114800" y="3886200"/>
            <a:ext cx="2503943" cy="347472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 45.1%  (60/133)"/>
          <p:cNvSpPr txBox="1"/>
          <p:nvPr/>
        </p:nvSpPr>
        <p:spPr>
          <a:xfrm>
            <a:off x="9866376" y="3611880"/>
            <a:ext cx="251460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07B87"/>
                </a:solidFill>
                <a:latin typeface="Arial"/>
              </a:defRPr>
            </a:pPr>
            <a:r>
              <a:t>45.1%  (60/133)</a:t>
            </a:r>
          </a:p>
        </p:txBody>
      </p:sp>
      <p:sp>
        <p:nvSpPr>
          <p:cNvPr id="29" name="Text January–February"/>
          <p:cNvSpPr txBox="1"/>
          <p:nvPr/>
        </p:nvSpPr>
        <p:spPr>
          <a:xfrm>
            <a:off x="914400" y="4535424"/>
            <a:ext cx="301752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January–February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0" y="4818888"/>
            <a:ext cx="2042858" cy="347472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 36.8%  (53/144)"/>
          <p:cNvSpPr txBox="1"/>
          <p:nvPr/>
        </p:nvSpPr>
        <p:spPr>
          <a:xfrm>
            <a:off x="9866376" y="4544568"/>
            <a:ext cx="251460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07B87"/>
                </a:solidFill>
                <a:latin typeface="Arial"/>
              </a:defRPr>
            </a:pPr>
            <a:r>
              <a:t>36.8%  (53/144)</a:t>
            </a:r>
          </a:p>
        </p:txBody>
      </p:sp>
      <p:sp>
        <p:nvSpPr>
          <p:cNvPr id="32" name="Text March"/>
          <p:cNvSpPr txBox="1"/>
          <p:nvPr/>
        </p:nvSpPr>
        <p:spPr>
          <a:xfrm>
            <a:off x="914400" y="5468112"/>
            <a:ext cx="301752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March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114800" y="5751576"/>
            <a:ext cx="1635909" cy="347472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 29.5%  (28/95)"/>
          <p:cNvSpPr txBox="1"/>
          <p:nvPr/>
        </p:nvSpPr>
        <p:spPr>
          <a:xfrm>
            <a:off x="9866376" y="5477256"/>
            <a:ext cx="251460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07B87"/>
                </a:solidFill>
                <a:latin typeface="Arial"/>
              </a:defRPr>
            </a:pPr>
            <a:r>
              <a:t>29.5%  (28/95)</a:t>
            </a:r>
          </a:p>
        </p:txBody>
      </p:sp>
      <p:sp>
        <p:nvSpPr>
          <p:cNvPr id="35" name="Text April"/>
          <p:cNvSpPr txBox="1"/>
          <p:nvPr/>
        </p:nvSpPr>
        <p:spPr>
          <a:xfrm>
            <a:off x="914400" y="6400800"/>
            <a:ext cx="301752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April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114800" y="6684264"/>
            <a:ext cx="2590190" cy="347472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 46.7%  (56/120)"/>
          <p:cNvSpPr txBox="1"/>
          <p:nvPr/>
        </p:nvSpPr>
        <p:spPr>
          <a:xfrm>
            <a:off x="9866376" y="6409944"/>
            <a:ext cx="251460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07B87"/>
                </a:solidFill>
                <a:latin typeface="Arial"/>
              </a:defRPr>
            </a:pPr>
            <a:r>
              <a:t>46.7%  (56/120)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2893040" y="2450592"/>
            <a:ext cx="4434840" cy="564184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 What the fraction means"/>
          <p:cNvSpPr txBox="1"/>
          <p:nvPr/>
        </p:nvSpPr>
        <p:spPr>
          <a:xfrm>
            <a:off x="13213080" y="2688336"/>
            <a:ext cx="3776472" cy="57607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B263D"/>
                </a:solidFill>
                <a:latin typeface="Arial"/>
              </a:defRPr>
            </a:pPr>
            <a:r>
              <a:t>What the fraction means</a:t>
            </a:r>
          </a:p>
        </p:txBody>
      </p:sp>
      <p:sp>
        <p:nvSpPr>
          <p:cNvPr id="40" name="Text April: 56 of 120"/>
          <p:cNvSpPr txBox="1"/>
          <p:nvPr/>
        </p:nvSpPr>
        <p:spPr>
          <a:xfrm>
            <a:off x="13222224" y="3547872"/>
            <a:ext cx="3721608" cy="74980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007B87"/>
                </a:solidFill>
                <a:latin typeface="Arial"/>
              </a:defRPr>
            </a:pPr>
            <a:r>
              <a:t>April: 56 of 120</a:t>
            </a:r>
          </a:p>
        </p:txBody>
      </p:sp>
      <p:sp>
        <p:nvSpPr>
          <p:cNvPr id="41" name="Text 56 had an offer or waitlist&#10;entry.&#10;120 were assign"/>
          <p:cNvSpPr txBox="1"/>
          <p:nvPr/>
        </p:nvSpPr>
        <p:spPr>
          <a:xfrm>
            <a:off x="13222224" y="4443984"/>
            <a:ext cx="3712463" cy="13990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56 had an offer or waitlist</a:t>
            </a:r>
          </a:p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entry.</a:t>
            </a:r>
          </a:p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120 were assigned to April</a:t>
            </a:r>
          </a:p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in this analysis.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3240512" y="6163056"/>
            <a:ext cx="3648456" cy="10972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 Monthly groups overlap.&#10;Overall totals count each&#10;"/>
          <p:cNvSpPr txBox="1"/>
          <p:nvPr/>
        </p:nvSpPr>
        <p:spPr>
          <a:xfrm>
            <a:off x="13240512" y="6400800"/>
            <a:ext cx="3648456" cy="106070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Monthly groups overlap.</a:t>
            </a:r>
          </a:p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Overall totals count each</a:t>
            </a:r>
          </a:p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application once.</a:t>
            </a:r>
          </a:p>
        </p:txBody>
      </p:sp>
      <p:pic>
        <p:nvPicPr>
          <p:cNvPr id="44" name="Picture 43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MONTHLY&#10;ACCEPTED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MONTHLY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ACCEPTED</a:t>
            </a:r>
          </a:p>
        </p:txBody>
      </p:sp>
      <p:sp>
        <p:nvSpPr>
          <p:cNvPr id="5" name="Text November has the lowest progression to acceptance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November has the lowest progression to acceptance</a:t>
            </a:r>
          </a:p>
        </p:txBody>
      </p:sp>
      <p:sp>
        <p:nvSpPr>
          <p:cNvPr id="6" name="Text For each month: accepted a place ÷ offered or wait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For each month: accepted a place ÷ offered or waitlisted. This is not direct-offer acceptance alone.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In November, 17 of the 60 records were waitlist-on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In November, 17 of the 60 records were waitlist-only. They must not be described as applicants who declined an offer.</a:t>
            </a:r>
          </a:p>
        </p:txBody>
      </p:sp>
      <p:sp>
        <p:nvSpPr>
          <p:cNvPr id="10" name="Text Source: audited workbook, Subgroup Summary and Ros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Source: audited workbook, Subgroup Summary and Roster Status History. Reasons for nonacceptance are not established.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14800" y="2679192"/>
            <a:ext cx="10972" cy="45720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0%"/>
          <p:cNvSpPr txBox="1"/>
          <p:nvPr/>
        </p:nvSpPr>
        <p:spPr>
          <a:xfrm>
            <a:off x="3749039" y="737006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02402" y="2679192"/>
            <a:ext cx="10972" cy="45720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25%"/>
          <p:cNvSpPr txBox="1"/>
          <p:nvPr/>
        </p:nvSpPr>
        <p:spPr>
          <a:xfrm>
            <a:off x="5136642" y="737006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25%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90003" y="2679192"/>
            <a:ext cx="10972" cy="45720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 50%"/>
          <p:cNvSpPr txBox="1"/>
          <p:nvPr/>
        </p:nvSpPr>
        <p:spPr>
          <a:xfrm>
            <a:off x="6524243" y="737006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50%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77605" y="2679192"/>
            <a:ext cx="10972" cy="45720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 75%"/>
          <p:cNvSpPr txBox="1"/>
          <p:nvPr/>
        </p:nvSpPr>
        <p:spPr>
          <a:xfrm>
            <a:off x="7911845" y="737006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75%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665207" y="2679192"/>
            <a:ext cx="10972" cy="45720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100%"/>
          <p:cNvSpPr txBox="1"/>
          <p:nvPr/>
        </p:nvSpPr>
        <p:spPr>
          <a:xfrm>
            <a:off x="9299447" y="737006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100%</a:t>
            </a:r>
          </a:p>
        </p:txBody>
      </p:sp>
      <p:sp>
        <p:nvSpPr>
          <p:cNvPr id="23" name="Text October"/>
          <p:cNvSpPr txBox="1"/>
          <p:nvPr/>
        </p:nvSpPr>
        <p:spPr>
          <a:xfrm>
            <a:off x="914400" y="2670048"/>
            <a:ext cx="301752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October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114800" y="2953512"/>
            <a:ext cx="4757492" cy="347472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 85.7%  (18/21)"/>
          <p:cNvSpPr txBox="1"/>
          <p:nvPr/>
        </p:nvSpPr>
        <p:spPr>
          <a:xfrm>
            <a:off x="9866376" y="2679192"/>
            <a:ext cx="251460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7838CE"/>
                </a:solidFill>
                <a:latin typeface="Arial"/>
              </a:defRPr>
            </a:pPr>
            <a:r>
              <a:t>85.7%  (18/21)</a:t>
            </a:r>
          </a:p>
        </p:txBody>
      </p:sp>
      <p:sp>
        <p:nvSpPr>
          <p:cNvPr id="26" name="Text November"/>
          <p:cNvSpPr txBox="1"/>
          <p:nvPr/>
        </p:nvSpPr>
        <p:spPr>
          <a:xfrm>
            <a:off x="914400" y="3602736"/>
            <a:ext cx="301752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November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114800" y="3886200"/>
            <a:ext cx="2220163" cy="347472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 40.0%  (24/60)"/>
          <p:cNvSpPr txBox="1"/>
          <p:nvPr/>
        </p:nvSpPr>
        <p:spPr>
          <a:xfrm>
            <a:off x="9866376" y="3611880"/>
            <a:ext cx="251460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7838CE"/>
                </a:solidFill>
                <a:latin typeface="Arial"/>
              </a:defRPr>
            </a:pPr>
            <a:r>
              <a:t>40.0%  (24/60)</a:t>
            </a:r>
          </a:p>
        </p:txBody>
      </p:sp>
      <p:sp>
        <p:nvSpPr>
          <p:cNvPr id="29" name="Text January–February"/>
          <p:cNvSpPr txBox="1"/>
          <p:nvPr/>
        </p:nvSpPr>
        <p:spPr>
          <a:xfrm>
            <a:off x="914400" y="4535424"/>
            <a:ext cx="301752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January–February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0" y="4818888"/>
            <a:ext cx="3351189" cy="347472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 60.4%  (32/53)"/>
          <p:cNvSpPr txBox="1"/>
          <p:nvPr/>
        </p:nvSpPr>
        <p:spPr>
          <a:xfrm>
            <a:off x="9866376" y="4544568"/>
            <a:ext cx="251460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7838CE"/>
                </a:solidFill>
                <a:latin typeface="Arial"/>
              </a:defRPr>
            </a:pPr>
            <a:r>
              <a:t>60.4%  (32/53)</a:t>
            </a:r>
          </a:p>
        </p:txBody>
      </p:sp>
      <p:sp>
        <p:nvSpPr>
          <p:cNvPr id="32" name="Text March"/>
          <p:cNvSpPr txBox="1"/>
          <p:nvPr/>
        </p:nvSpPr>
        <p:spPr>
          <a:xfrm>
            <a:off x="914400" y="5468112"/>
            <a:ext cx="301752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March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114800" y="5751576"/>
            <a:ext cx="5550407" cy="347472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 100.0%  (28/28)"/>
          <p:cNvSpPr txBox="1"/>
          <p:nvPr/>
        </p:nvSpPr>
        <p:spPr>
          <a:xfrm>
            <a:off x="9866376" y="5477256"/>
            <a:ext cx="251460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7838CE"/>
                </a:solidFill>
                <a:latin typeface="Arial"/>
              </a:defRPr>
            </a:pPr>
            <a:r>
              <a:t>100.0%  (28/28)</a:t>
            </a:r>
          </a:p>
        </p:txBody>
      </p:sp>
      <p:sp>
        <p:nvSpPr>
          <p:cNvPr id="35" name="Text April"/>
          <p:cNvSpPr txBox="1"/>
          <p:nvPr/>
        </p:nvSpPr>
        <p:spPr>
          <a:xfrm>
            <a:off x="914400" y="6400800"/>
            <a:ext cx="301752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April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114800" y="6684264"/>
            <a:ext cx="3072547" cy="347472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 55.4%  (31/56)"/>
          <p:cNvSpPr txBox="1"/>
          <p:nvPr/>
        </p:nvSpPr>
        <p:spPr>
          <a:xfrm>
            <a:off x="9866376" y="6409944"/>
            <a:ext cx="251460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7838CE"/>
                </a:solidFill>
                <a:latin typeface="Arial"/>
              </a:defRPr>
            </a:pPr>
            <a:r>
              <a:t>55.4%  (31/56)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2893040" y="2450592"/>
            <a:ext cx="4434840" cy="564184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 November: 60 records"/>
          <p:cNvSpPr txBox="1"/>
          <p:nvPr/>
        </p:nvSpPr>
        <p:spPr>
          <a:xfrm>
            <a:off x="13222224" y="2688336"/>
            <a:ext cx="3685032" cy="56692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B263D"/>
                </a:solidFill>
                <a:latin typeface="Arial"/>
              </a:defRPr>
            </a:pPr>
            <a:r>
              <a:t>November: 60 records</a:t>
            </a:r>
          </a:p>
        </p:txBody>
      </p:sp>
      <p:sp>
        <p:nvSpPr>
          <p:cNvPr id="40" name="Text 24"/>
          <p:cNvSpPr txBox="1"/>
          <p:nvPr/>
        </p:nvSpPr>
        <p:spPr>
          <a:xfrm>
            <a:off x="13213080" y="3657600"/>
            <a:ext cx="914400" cy="58521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850"/>
              </a:lnSpc>
              <a:spcBef>
                <a:spcPts val="0"/>
              </a:spcBef>
              <a:spcAft>
                <a:spcPts val="0"/>
              </a:spcAft>
              <a:defRPr sz="3500" b="1">
                <a:solidFill>
                  <a:srgbClr val="7838CE"/>
                </a:solidFill>
                <a:latin typeface="Arial"/>
              </a:defRPr>
            </a:pPr>
            <a:r>
              <a:t>24</a:t>
            </a:r>
          </a:p>
        </p:txBody>
      </p:sp>
      <p:sp>
        <p:nvSpPr>
          <p:cNvPr id="41" name="Text Accepted a place"/>
          <p:cNvSpPr txBox="1"/>
          <p:nvPr/>
        </p:nvSpPr>
        <p:spPr>
          <a:xfrm>
            <a:off x="14282928" y="3657600"/>
            <a:ext cx="2542032" cy="81381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Accepted a place</a:t>
            </a:r>
          </a:p>
        </p:txBody>
      </p:sp>
      <p:sp>
        <p:nvSpPr>
          <p:cNvPr id="42" name="Text 19"/>
          <p:cNvSpPr txBox="1"/>
          <p:nvPr/>
        </p:nvSpPr>
        <p:spPr>
          <a:xfrm>
            <a:off x="13213080" y="4754880"/>
            <a:ext cx="914400" cy="58521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850"/>
              </a:lnSpc>
              <a:spcBef>
                <a:spcPts val="0"/>
              </a:spcBef>
              <a:spcAft>
                <a:spcPts val="0"/>
              </a:spcAft>
              <a:defRPr sz="3500" b="1">
                <a:solidFill>
                  <a:srgbClr val="007B87"/>
                </a:solidFill>
                <a:latin typeface="Arial"/>
              </a:defRPr>
            </a:pPr>
            <a:r>
              <a:t>19</a:t>
            </a:r>
          </a:p>
        </p:txBody>
      </p:sp>
      <p:sp>
        <p:nvSpPr>
          <p:cNvPr id="43" name="Text Offered; no&#10;acceptance"/>
          <p:cNvSpPr txBox="1"/>
          <p:nvPr/>
        </p:nvSpPr>
        <p:spPr>
          <a:xfrm>
            <a:off x="14282928" y="4754880"/>
            <a:ext cx="2542032" cy="81381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Offered; no</a:t>
            </a:r>
          </a:p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acceptance</a:t>
            </a:r>
          </a:p>
        </p:txBody>
      </p:sp>
      <p:sp>
        <p:nvSpPr>
          <p:cNvPr id="44" name="Text 17"/>
          <p:cNvSpPr txBox="1"/>
          <p:nvPr/>
        </p:nvSpPr>
        <p:spPr>
          <a:xfrm>
            <a:off x="13213080" y="5852160"/>
            <a:ext cx="914400" cy="58521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850"/>
              </a:lnSpc>
              <a:spcBef>
                <a:spcPts val="0"/>
              </a:spcBef>
              <a:spcAft>
                <a:spcPts val="0"/>
              </a:spcAft>
              <a:defRPr sz="3500" b="1">
                <a:solidFill>
                  <a:srgbClr val="985300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45" name="Text Waitlisted only"/>
          <p:cNvSpPr txBox="1"/>
          <p:nvPr/>
        </p:nvSpPr>
        <p:spPr>
          <a:xfrm>
            <a:off x="14282928" y="5852160"/>
            <a:ext cx="2542032" cy="81381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13334A"/>
                </a:solidFill>
                <a:latin typeface="Arial"/>
              </a:defRPr>
            </a:pPr>
            <a:r>
              <a:t>Waitlisted only</a:t>
            </a:r>
          </a:p>
        </p:txBody>
      </p:sp>
      <p:sp>
        <p:nvSpPr>
          <p:cNvPr id="46" name="Text 24 of 60 = 40.0%"/>
          <p:cNvSpPr txBox="1"/>
          <p:nvPr/>
        </p:nvSpPr>
        <p:spPr>
          <a:xfrm>
            <a:off x="13231368" y="7242048"/>
            <a:ext cx="3639312" cy="51206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7838CE"/>
                </a:solidFill>
                <a:latin typeface="Arial"/>
              </a:defRPr>
            </a:pPr>
            <a:r>
              <a:t>24 of 60 = 40.0%</a:t>
            </a:r>
          </a:p>
        </p:txBody>
      </p:sp>
      <p:pic>
        <p:nvPicPr>
          <p:cNvPr id="47" name="Picture 46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MONTHLY&#10;COMPLETION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MONTHLY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COMPLETION</a:t>
            </a:r>
          </a:p>
        </p:txBody>
      </p:sp>
      <p:sp>
        <p:nvSpPr>
          <p:cNvPr id="5" name="Text 98 of 133 accepted records have a completion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98 of 133 accepted records have a completion</a:t>
            </a:r>
          </a:p>
        </p:txBody>
      </p:sp>
      <p:sp>
        <p:nvSpPr>
          <p:cNvPr id="6" name="Text For each month: completed ÷ accepted a place. Over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For each month: completed ÷ accepted a place. Overall, 35 accepted records lack a completion.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January–February accounts for 16 of the 35 accepte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January–February accounts for 16 of the 35 accepted records without completion. The data do not establish why.</a:t>
            </a:r>
          </a:p>
        </p:txBody>
      </p:sp>
      <p:sp>
        <p:nvSpPr>
          <p:cNvPr id="10" name="Text Source: audited workbook, monthly completion and a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Source: audited workbook, monthly completion and acceptance flags. “No completion recorded” does not establish dropout, withdrawal or attendance.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13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14800" y="2679192"/>
            <a:ext cx="10972" cy="45720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0%"/>
          <p:cNvSpPr txBox="1"/>
          <p:nvPr/>
        </p:nvSpPr>
        <p:spPr>
          <a:xfrm>
            <a:off x="3749039" y="737006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02402" y="2679192"/>
            <a:ext cx="10972" cy="45720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25%"/>
          <p:cNvSpPr txBox="1"/>
          <p:nvPr/>
        </p:nvSpPr>
        <p:spPr>
          <a:xfrm>
            <a:off x="5136642" y="737006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25%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90003" y="2679192"/>
            <a:ext cx="10972" cy="45720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 50%"/>
          <p:cNvSpPr txBox="1"/>
          <p:nvPr/>
        </p:nvSpPr>
        <p:spPr>
          <a:xfrm>
            <a:off x="6524243" y="737006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50%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77605" y="2679192"/>
            <a:ext cx="10972" cy="45720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 75%"/>
          <p:cNvSpPr txBox="1"/>
          <p:nvPr/>
        </p:nvSpPr>
        <p:spPr>
          <a:xfrm>
            <a:off x="7911845" y="737006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75%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665207" y="2679192"/>
            <a:ext cx="10972" cy="4572000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100%"/>
          <p:cNvSpPr txBox="1"/>
          <p:nvPr/>
        </p:nvSpPr>
        <p:spPr>
          <a:xfrm>
            <a:off x="9299447" y="7370064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100%</a:t>
            </a:r>
          </a:p>
        </p:txBody>
      </p:sp>
      <p:sp>
        <p:nvSpPr>
          <p:cNvPr id="23" name="Text October"/>
          <p:cNvSpPr txBox="1"/>
          <p:nvPr/>
        </p:nvSpPr>
        <p:spPr>
          <a:xfrm>
            <a:off x="914400" y="2670048"/>
            <a:ext cx="301752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October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114800" y="2953512"/>
            <a:ext cx="3391915" cy="347472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 61.1%  (11/18)"/>
          <p:cNvSpPr txBox="1"/>
          <p:nvPr/>
        </p:nvSpPr>
        <p:spPr>
          <a:xfrm>
            <a:off x="9866376" y="2679192"/>
            <a:ext cx="251460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C720AE"/>
                </a:solidFill>
                <a:latin typeface="Arial"/>
              </a:defRPr>
            </a:pPr>
            <a:r>
              <a:t>61.1%  (11/18)</a:t>
            </a:r>
          </a:p>
        </p:txBody>
      </p:sp>
      <p:sp>
        <p:nvSpPr>
          <p:cNvPr id="26" name="Text November"/>
          <p:cNvSpPr txBox="1"/>
          <p:nvPr/>
        </p:nvSpPr>
        <p:spPr>
          <a:xfrm>
            <a:off x="914400" y="3602736"/>
            <a:ext cx="301752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November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114800" y="3886200"/>
            <a:ext cx="5550407" cy="347472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 100.0%  (24/24)"/>
          <p:cNvSpPr txBox="1"/>
          <p:nvPr/>
        </p:nvSpPr>
        <p:spPr>
          <a:xfrm>
            <a:off x="9866376" y="3611880"/>
            <a:ext cx="251460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C720AE"/>
                </a:solidFill>
                <a:latin typeface="Arial"/>
              </a:defRPr>
            </a:pPr>
            <a:r>
              <a:t>100.0%  (24/24)</a:t>
            </a:r>
          </a:p>
        </p:txBody>
      </p:sp>
      <p:sp>
        <p:nvSpPr>
          <p:cNvPr id="29" name="Text January–February"/>
          <p:cNvSpPr txBox="1"/>
          <p:nvPr/>
        </p:nvSpPr>
        <p:spPr>
          <a:xfrm>
            <a:off x="914400" y="4535424"/>
            <a:ext cx="301752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January–February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0" y="4818888"/>
            <a:ext cx="2775203" cy="347472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 50.0%  (16/32)"/>
          <p:cNvSpPr txBox="1"/>
          <p:nvPr/>
        </p:nvSpPr>
        <p:spPr>
          <a:xfrm>
            <a:off x="9866376" y="4544568"/>
            <a:ext cx="251460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C720AE"/>
                </a:solidFill>
                <a:latin typeface="Arial"/>
              </a:defRPr>
            </a:pPr>
            <a:r>
              <a:t>50.0%  (16/32)</a:t>
            </a:r>
          </a:p>
        </p:txBody>
      </p:sp>
      <p:sp>
        <p:nvSpPr>
          <p:cNvPr id="32" name="Text March"/>
          <p:cNvSpPr txBox="1"/>
          <p:nvPr/>
        </p:nvSpPr>
        <p:spPr>
          <a:xfrm>
            <a:off x="914400" y="5468112"/>
            <a:ext cx="301752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March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114800" y="5751576"/>
            <a:ext cx="5153950" cy="347472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 92.9%  (26/28)"/>
          <p:cNvSpPr txBox="1"/>
          <p:nvPr/>
        </p:nvSpPr>
        <p:spPr>
          <a:xfrm>
            <a:off x="9866376" y="5477256"/>
            <a:ext cx="251460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C720AE"/>
                </a:solidFill>
                <a:latin typeface="Arial"/>
              </a:defRPr>
            </a:pPr>
            <a:r>
              <a:t>92.9%  (26/28)</a:t>
            </a:r>
          </a:p>
        </p:txBody>
      </p:sp>
      <p:sp>
        <p:nvSpPr>
          <p:cNvPr id="35" name="Text April"/>
          <p:cNvSpPr txBox="1"/>
          <p:nvPr/>
        </p:nvSpPr>
        <p:spPr>
          <a:xfrm>
            <a:off x="914400" y="6400800"/>
            <a:ext cx="301752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13334A"/>
                </a:solidFill>
                <a:latin typeface="Arial"/>
              </a:defRPr>
            </a:pPr>
            <a:r>
              <a:t>April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114800" y="6684264"/>
            <a:ext cx="3759953" cy="347472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 67.7%  (21/31)"/>
          <p:cNvSpPr txBox="1"/>
          <p:nvPr/>
        </p:nvSpPr>
        <p:spPr>
          <a:xfrm>
            <a:off x="9866376" y="6409944"/>
            <a:ext cx="2514600" cy="8869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C720AE"/>
                </a:solidFill>
                <a:latin typeface="Arial"/>
              </a:defRPr>
            </a:pPr>
            <a:r>
              <a:t>67.7%  (21/31)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2893040" y="2450592"/>
            <a:ext cx="4434840" cy="264261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2893040" y="2450592"/>
            <a:ext cx="64008" cy="2642616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 Overall completion"/>
          <p:cNvSpPr txBox="1"/>
          <p:nvPr/>
        </p:nvSpPr>
        <p:spPr>
          <a:xfrm>
            <a:off x="13149072" y="2633472"/>
            <a:ext cx="3959352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13334A"/>
                </a:solidFill>
                <a:latin typeface="Arial"/>
              </a:defRPr>
            </a:pPr>
            <a:r>
              <a:t>Overall completion</a:t>
            </a:r>
          </a:p>
        </p:txBody>
      </p:sp>
      <p:sp>
        <p:nvSpPr>
          <p:cNvPr id="41" name="Text 73.7%"/>
          <p:cNvSpPr txBox="1"/>
          <p:nvPr/>
        </p:nvSpPr>
        <p:spPr>
          <a:xfrm>
            <a:off x="13149072" y="3282696"/>
            <a:ext cx="3931920" cy="8229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5830"/>
              </a:lnSpc>
              <a:spcBef>
                <a:spcPts val="0"/>
              </a:spcBef>
              <a:spcAft>
                <a:spcPts val="0"/>
              </a:spcAft>
              <a:defRPr sz="5300" b="1">
                <a:solidFill>
                  <a:srgbClr val="C720AE"/>
                </a:solidFill>
                <a:latin typeface="Arial"/>
              </a:defRPr>
            </a:pPr>
            <a:r>
              <a:t>73.7%</a:t>
            </a:r>
          </a:p>
        </p:txBody>
      </p:sp>
      <p:sp>
        <p:nvSpPr>
          <p:cNvPr id="42" name="Text 98 of 133 accepted"/>
          <p:cNvSpPr txBox="1"/>
          <p:nvPr/>
        </p:nvSpPr>
        <p:spPr>
          <a:xfrm>
            <a:off x="13167360" y="4206240"/>
            <a:ext cx="3886200" cy="5394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526474"/>
                </a:solidFill>
                <a:latin typeface="Arial"/>
              </a:defRPr>
            </a:pPr>
            <a:r>
              <a:t>98 of 133 accepted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2893040" y="5513832"/>
            <a:ext cx="4434840" cy="257860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 A follow-up question"/>
          <p:cNvSpPr txBox="1"/>
          <p:nvPr/>
        </p:nvSpPr>
        <p:spPr>
          <a:xfrm>
            <a:off x="13231368" y="5769864"/>
            <a:ext cx="3694176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B263D"/>
                </a:solidFill>
                <a:latin typeface="Arial"/>
              </a:defRPr>
            </a:pPr>
            <a:r>
              <a:t>A follow-up question</a:t>
            </a:r>
          </a:p>
        </p:txBody>
      </p:sp>
      <p:sp>
        <p:nvSpPr>
          <p:cNvPr id="45" name="Text What happened after&#10;acceptance in&#10;January–February"/>
          <p:cNvSpPr txBox="1"/>
          <p:nvPr/>
        </p:nvSpPr>
        <p:spPr>
          <a:xfrm>
            <a:off x="13231368" y="6519672"/>
            <a:ext cx="3694176" cy="107899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What happened after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acceptance in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January–February?</a:t>
            </a:r>
          </a:p>
        </p:txBody>
      </p:sp>
      <p:pic>
        <p:nvPicPr>
          <p:cNvPr id="46" name="Picture 45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WITHIN-GROUP&#10;COMPLETION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WITHIN-GROUP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COMPLETION</a:t>
            </a:r>
          </a:p>
        </p:txBody>
      </p:sp>
      <p:sp>
        <p:nvSpPr>
          <p:cNvPr id="5" name="Text Completion among accepted applicants, by group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Completion among accepted applicants, by group</a:t>
            </a:r>
          </a:p>
        </p:txBody>
      </p:sp>
      <p:sp>
        <p:nvSpPr>
          <p:cNvPr id="6" name="Text Each bar shows completed ÷ accepted in that same g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Each bar shows completed ÷ accepted in that same group. This differs from a group’s share of all completions.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The transportation gap involves only four accepted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The transportation gap involves only four accepted “no” records. Treat it as a question about support—not a dependable general rate.</a:t>
            </a:r>
          </a:p>
        </p:txBody>
      </p:sp>
      <p:sp>
        <p:nvSpPr>
          <p:cNvPr id="10" name="Text Source: audited workbook, Subgroup Detail and norm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Source: audited workbook, Subgroup Detail and normalized home language. Comparisons are descriptive; other and unknown categories remain in the workbook.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14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6112" y="2377440"/>
            <a:ext cx="5468112" cy="58887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Pronouns"/>
          <p:cNvSpPr txBox="1"/>
          <p:nvPr/>
        </p:nvSpPr>
        <p:spPr>
          <a:xfrm>
            <a:off x="1143000" y="2606040"/>
            <a:ext cx="4974336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B263D"/>
                </a:solidFill>
                <a:latin typeface="Arial"/>
              </a:defRPr>
            </a:pPr>
            <a:r>
              <a:t>Pronouns</a:t>
            </a:r>
          </a:p>
        </p:txBody>
      </p:sp>
      <p:sp>
        <p:nvSpPr>
          <p:cNvPr id="15" name="Text She/Her"/>
          <p:cNvSpPr txBox="1"/>
          <p:nvPr/>
        </p:nvSpPr>
        <p:spPr>
          <a:xfrm>
            <a:off x="1152144" y="3547872"/>
            <a:ext cx="4956048" cy="41148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She/Her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61288" y="4535424"/>
            <a:ext cx="4910328" cy="27432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161288" y="4535424"/>
            <a:ext cx="3747355" cy="27432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 76.3%  |  58 of 76 completed"/>
          <p:cNvSpPr txBox="1"/>
          <p:nvPr/>
        </p:nvSpPr>
        <p:spPr>
          <a:xfrm>
            <a:off x="1143000" y="4050791"/>
            <a:ext cx="4974336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C720AE"/>
                </a:solidFill>
                <a:latin typeface="Arial"/>
              </a:defRPr>
            </a:pPr>
            <a:r>
              <a:t>76.3%  |  58 of 76 completed</a:t>
            </a:r>
          </a:p>
        </p:txBody>
      </p:sp>
      <p:sp>
        <p:nvSpPr>
          <p:cNvPr id="19" name="Text He/Him"/>
          <p:cNvSpPr txBox="1"/>
          <p:nvPr/>
        </p:nvSpPr>
        <p:spPr>
          <a:xfrm>
            <a:off x="1152144" y="5175504"/>
            <a:ext cx="4956048" cy="41148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He/Him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61288" y="6163056"/>
            <a:ext cx="4910328" cy="27432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161288" y="6163056"/>
            <a:ext cx="3305028" cy="274320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67.3%  |  35 of 52 completed"/>
          <p:cNvSpPr txBox="1"/>
          <p:nvPr/>
        </p:nvSpPr>
        <p:spPr>
          <a:xfrm>
            <a:off x="1143000" y="5678424"/>
            <a:ext cx="4974336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C720AE"/>
                </a:solidFill>
                <a:latin typeface="Arial"/>
              </a:defRPr>
            </a:pPr>
            <a:r>
              <a:t>67.3%  |  35 of 52 completed</a:t>
            </a:r>
          </a:p>
        </p:txBody>
      </p:sp>
      <p:sp>
        <p:nvSpPr>
          <p:cNvPr id="23" name="Text 0%"/>
          <p:cNvSpPr txBox="1"/>
          <p:nvPr/>
        </p:nvSpPr>
        <p:spPr>
          <a:xfrm>
            <a:off x="1161288" y="6720840"/>
            <a:ext cx="731520" cy="28346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26474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24" name="Text 50%"/>
          <p:cNvSpPr txBox="1"/>
          <p:nvPr/>
        </p:nvSpPr>
        <p:spPr>
          <a:xfrm>
            <a:off x="3250692" y="6720840"/>
            <a:ext cx="731520" cy="28346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26474"/>
                </a:solidFill>
                <a:latin typeface="Arial"/>
              </a:defRPr>
            </a:pPr>
            <a:r>
              <a:t>50%</a:t>
            </a:r>
          </a:p>
        </p:txBody>
      </p:sp>
      <p:sp>
        <p:nvSpPr>
          <p:cNvPr id="25" name="Text 100%"/>
          <p:cNvSpPr txBox="1"/>
          <p:nvPr/>
        </p:nvSpPr>
        <p:spPr>
          <a:xfrm>
            <a:off x="5340096" y="6720840"/>
            <a:ext cx="731520" cy="28346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26474"/>
                </a:solidFill>
                <a:latin typeface="Arial"/>
              </a:defRPr>
            </a:pPr>
            <a:r>
              <a:t>100%</a:t>
            </a:r>
          </a:p>
        </p:txBody>
      </p:sp>
      <p:sp>
        <p:nvSpPr>
          <p:cNvPr id="26" name="Text Other pronoun responses remain in the&#10;workbook."/>
          <p:cNvSpPr txBox="1"/>
          <p:nvPr/>
        </p:nvSpPr>
        <p:spPr>
          <a:xfrm>
            <a:off x="1152144" y="7269480"/>
            <a:ext cx="4956048" cy="7863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526474"/>
                </a:solidFill>
                <a:latin typeface="Arial"/>
              </a:defRPr>
            </a:pPr>
            <a:r>
              <a:t>Other pronoun responses remain in the</a:t>
            </a:r>
          </a:p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526474"/>
                </a:solidFill>
                <a:latin typeface="Arial"/>
              </a:defRPr>
            </a:pPr>
            <a:r>
              <a:t>workbook.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611112" y="2377440"/>
            <a:ext cx="5468112" cy="58887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 Home language"/>
          <p:cNvSpPr txBox="1"/>
          <p:nvPr/>
        </p:nvSpPr>
        <p:spPr>
          <a:xfrm>
            <a:off x="6858000" y="2606040"/>
            <a:ext cx="4974336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B263D"/>
                </a:solidFill>
                <a:latin typeface="Arial"/>
              </a:defRPr>
            </a:pPr>
            <a:r>
              <a:t>Home language</a:t>
            </a:r>
          </a:p>
        </p:txBody>
      </p:sp>
      <p:sp>
        <p:nvSpPr>
          <p:cNvPr id="29" name="Text Non-English reported"/>
          <p:cNvSpPr txBox="1"/>
          <p:nvPr/>
        </p:nvSpPr>
        <p:spPr>
          <a:xfrm>
            <a:off x="6867144" y="3547872"/>
            <a:ext cx="4956048" cy="41148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Non-English reported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876288" y="4535424"/>
            <a:ext cx="4910328" cy="27432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876288" y="4535424"/>
            <a:ext cx="3758522" cy="27432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 76.5%  |  62 of 81 completed"/>
          <p:cNvSpPr txBox="1"/>
          <p:nvPr/>
        </p:nvSpPr>
        <p:spPr>
          <a:xfrm>
            <a:off x="6858000" y="4050791"/>
            <a:ext cx="4974336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007B87"/>
                </a:solidFill>
                <a:latin typeface="Arial"/>
              </a:defRPr>
            </a:pPr>
            <a:r>
              <a:t>76.5%  |  62 of 81 completed</a:t>
            </a:r>
          </a:p>
        </p:txBody>
      </p:sp>
      <p:sp>
        <p:nvSpPr>
          <p:cNvPr id="33" name="Text English-only"/>
          <p:cNvSpPr txBox="1"/>
          <p:nvPr/>
        </p:nvSpPr>
        <p:spPr>
          <a:xfrm>
            <a:off x="6867144" y="5175504"/>
            <a:ext cx="4956048" cy="41148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English-only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76288" y="6163056"/>
            <a:ext cx="4910328" cy="27432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876288" y="6163056"/>
            <a:ext cx="3369832" cy="27432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 68.6%  |  35 of 51 completed"/>
          <p:cNvSpPr txBox="1"/>
          <p:nvPr/>
        </p:nvSpPr>
        <p:spPr>
          <a:xfrm>
            <a:off x="6858000" y="5678424"/>
            <a:ext cx="4974336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007B87"/>
                </a:solidFill>
                <a:latin typeface="Arial"/>
              </a:defRPr>
            </a:pPr>
            <a:r>
              <a:t>68.6%  |  35 of 51 completed</a:t>
            </a:r>
          </a:p>
        </p:txBody>
      </p:sp>
      <p:sp>
        <p:nvSpPr>
          <p:cNvPr id="37" name="Text 0%"/>
          <p:cNvSpPr txBox="1"/>
          <p:nvPr/>
        </p:nvSpPr>
        <p:spPr>
          <a:xfrm>
            <a:off x="6876288" y="6720840"/>
            <a:ext cx="731520" cy="28346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26474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38" name="Text 50%"/>
          <p:cNvSpPr txBox="1"/>
          <p:nvPr/>
        </p:nvSpPr>
        <p:spPr>
          <a:xfrm>
            <a:off x="8965692" y="6720840"/>
            <a:ext cx="731520" cy="28346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26474"/>
                </a:solidFill>
                <a:latin typeface="Arial"/>
              </a:defRPr>
            </a:pPr>
            <a:r>
              <a:t>50%</a:t>
            </a:r>
          </a:p>
        </p:txBody>
      </p:sp>
      <p:sp>
        <p:nvSpPr>
          <p:cNvPr id="39" name="Text 100%"/>
          <p:cNvSpPr txBox="1"/>
          <p:nvPr/>
        </p:nvSpPr>
        <p:spPr>
          <a:xfrm>
            <a:off x="11055096" y="6720840"/>
            <a:ext cx="731520" cy="28346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26474"/>
                </a:solidFill>
                <a:latin typeface="Arial"/>
              </a:defRPr>
            </a:pPr>
            <a:r>
              <a:t>100%</a:t>
            </a:r>
          </a:p>
        </p:txBody>
      </p:sp>
      <p:sp>
        <p:nvSpPr>
          <p:cNvPr id="40" name="Text Home language is not a measure of&#10;English proficie"/>
          <p:cNvSpPr txBox="1"/>
          <p:nvPr/>
        </p:nvSpPr>
        <p:spPr>
          <a:xfrm>
            <a:off x="6867144" y="7269480"/>
            <a:ext cx="4956048" cy="7863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526474"/>
                </a:solidFill>
                <a:latin typeface="Arial"/>
              </a:defRPr>
            </a:pPr>
            <a:r>
              <a:t>Home language is not a measure of</a:t>
            </a:r>
          </a:p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526474"/>
                </a:solidFill>
                <a:latin typeface="Arial"/>
              </a:defRPr>
            </a:pPr>
            <a:r>
              <a:t>English proficiency.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2326112" y="2377440"/>
            <a:ext cx="5468112" cy="58887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 Transportation"/>
          <p:cNvSpPr txBox="1"/>
          <p:nvPr/>
        </p:nvSpPr>
        <p:spPr>
          <a:xfrm>
            <a:off x="12573000" y="2606040"/>
            <a:ext cx="4974336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B263D"/>
                </a:solidFill>
                <a:latin typeface="Arial"/>
              </a:defRPr>
            </a:pPr>
            <a:r>
              <a:t>Transportation</a:t>
            </a:r>
          </a:p>
        </p:txBody>
      </p:sp>
      <p:sp>
        <p:nvSpPr>
          <p:cNvPr id="43" name="Text Yes"/>
          <p:cNvSpPr txBox="1"/>
          <p:nvPr/>
        </p:nvSpPr>
        <p:spPr>
          <a:xfrm>
            <a:off x="12582144" y="3547872"/>
            <a:ext cx="4956048" cy="41148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Yes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2591288" y="4535424"/>
            <a:ext cx="4910328" cy="27432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2591288" y="4535424"/>
            <a:ext cx="3682746" cy="274320"/>
          </a:xfrm>
          <a:prstGeom prst="rect">
            <a:avLst/>
          </a:prstGeom>
          <a:solidFill>
            <a:srgbClr val="F2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 75.0%  |  96 of 128 completed"/>
          <p:cNvSpPr txBox="1"/>
          <p:nvPr/>
        </p:nvSpPr>
        <p:spPr>
          <a:xfrm>
            <a:off x="12573000" y="4050791"/>
            <a:ext cx="4974336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985300"/>
                </a:solidFill>
                <a:latin typeface="Arial"/>
              </a:defRPr>
            </a:pPr>
            <a:r>
              <a:t>75.0%  |  96 of 128 completed</a:t>
            </a:r>
          </a:p>
        </p:txBody>
      </p:sp>
      <p:sp>
        <p:nvSpPr>
          <p:cNvPr id="47" name="Text No"/>
          <p:cNvSpPr txBox="1"/>
          <p:nvPr/>
        </p:nvSpPr>
        <p:spPr>
          <a:xfrm>
            <a:off x="12582144" y="5175504"/>
            <a:ext cx="4956048" cy="41148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No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2591288" y="6163056"/>
            <a:ext cx="4910328" cy="27432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2591288" y="6163056"/>
            <a:ext cx="1227582" cy="274320"/>
          </a:xfrm>
          <a:prstGeom prst="rect">
            <a:avLst/>
          </a:prstGeom>
          <a:solidFill>
            <a:srgbClr val="F2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 25.0%  |  1 of 4 completed"/>
          <p:cNvSpPr txBox="1"/>
          <p:nvPr/>
        </p:nvSpPr>
        <p:spPr>
          <a:xfrm>
            <a:off x="12573000" y="5678424"/>
            <a:ext cx="4974336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985300"/>
                </a:solidFill>
                <a:latin typeface="Arial"/>
              </a:defRPr>
            </a:pPr>
            <a:r>
              <a:t>25.0%  |  1 of 4 completed</a:t>
            </a:r>
          </a:p>
        </p:txBody>
      </p:sp>
      <p:sp>
        <p:nvSpPr>
          <p:cNvPr id="51" name="Text 0%"/>
          <p:cNvSpPr txBox="1"/>
          <p:nvPr/>
        </p:nvSpPr>
        <p:spPr>
          <a:xfrm>
            <a:off x="12591288" y="6720840"/>
            <a:ext cx="731520" cy="28346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26474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52" name="Text 50%"/>
          <p:cNvSpPr txBox="1"/>
          <p:nvPr/>
        </p:nvSpPr>
        <p:spPr>
          <a:xfrm>
            <a:off x="14680692" y="6720840"/>
            <a:ext cx="731520" cy="28346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26474"/>
                </a:solidFill>
                <a:latin typeface="Arial"/>
              </a:defRPr>
            </a:pPr>
            <a:r>
              <a:t>50%</a:t>
            </a:r>
          </a:p>
        </p:txBody>
      </p:sp>
      <p:sp>
        <p:nvSpPr>
          <p:cNvPr id="53" name="Text 100%"/>
          <p:cNvSpPr txBox="1"/>
          <p:nvPr/>
        </p:nvSpPr>
        <p:spPr>
          <a:xfrm>
            <a:off x="16770096" y="6720840"/>
            <a:ext cx="731520" cy="28346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26474"/>
                </a:solidFill>
                <a:latin typeface="Arial"/>
              </a:defRPr>
            </a:pPr>
            <a:r>
              <a:t>100%</a:t>
            </a:r>
          </a:p>
        </p:txBody>
      </p:sp>
      <p:sp>
        <p:nvSpPr>
          <p:cNvPr id="54" name="Text Small group: only four accepted records&#10;report no "/>
          <p:cNvSpPr txBox="1"/>
          <p:nvPr/>
        </p:nvSpPr>
        <p:spPr>
          <a:xfrm>
            <a:off x="12582144" y="7269480"/>
            <a:ext cx="4956048" cy="7863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526474"/>
                </a:solidFill>
                <a:latin typeface="Arial"/>
              </a:defRPr>
            </a:pPr>
            <a:r>
              <a:t>Small group: only four accepted records</a:t>
            </a:r>
          </a:p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526474"/>
                </a:solidFill>
                <a:latin typeface="Arial"/>
              </a:defRPr>
            </a:pPr>
            <a:r>
              <a:t>report no transport.</a:t>
            </a:r>
          </a:p>
        </p:txBody>
      </p:sp>
      <p:pic>
        <p:nvPicPr>
          <p:cNvPr id="55" name="Picture 54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SCHOOL&#10;COMPARISONS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SCHOOL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COMPARISONS</a:t>
            </a:r>
          </a:p>
        </p:txBody>
      </p:sp>
      <p:sp>
        <p:nvSpPr>
          <p:cNvPr id="5" name="Text School comparisons measure representation—not sele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School comparisons measure representation—not selection</a:t>
            </a:r>
          </a:p>
        </p:txBody>
      </p:sp>
      <p:sp>
        <p:nvSpPr>
          <p:cNvPr id="6" name="Text Compare the share of program applications from a s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Compare the share of program applications from a school with the share of that school’s enrolled students.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A representation gap is a difference in shares. It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A representation gap is a difference in shares. It is not proof of eligibility, preferential selection, awareness or interest.</a:t>
            </a:r>
          </a:p>
        </p:txBody>
      </p:sp>
      <p:sp>
        <p:nvSpPr>
          <p:cNvPr id="10" name="Text School source: Seattle Public Schools, 2024–25 Ann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School source: Seattle Public Schools, 2024–25 Annual Enrollment Report, Table 10-C, as retained in the audited workbook. Program applications: 2025–26.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15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2331720"/>
            <a:ext cx="9326880" cy="58521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Example: Black/African representation at Franklin"/>
          <p:cNvSpPr txBox="1"/>
          <p:nvPr/>
        </p:nvSpPr>
        <p:spPr>
          <a:xfrm>
            <a:off x="1234440" y="2624328"/>
            <a:ext cx="868680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970"/>
              </a:lnSpc>
              <a:spcBef>
                <a:spcPts val="0"/>
              </a:spcBef>
              <a:spcAft>
                <a:spcPts val="0"/>
              </a:spcAft>
              <a:defRPr sz="2700" b="1">
                <a:solidFill>
                  <a:srgbClr val="0B263D"/>
                </a:solidFill>
                <a:latin typeface="Arial"/>
              </a:defRPr>
            </a:pPr>
            <a:r>
              <a:t>Example: Black/African representation at Franklin</a:t>
            </a:r>
          </a:p>
        </p:txBody>
      </p:sp>
      <p:sp>
        <p:nvSpPr>
          <p:cNvPr id="15" name="Text Among program applications from Franklin"/>
          <p:cNvSpPr txBox="1"/>
          <p:nvPr/>
        </p:nvSpPr>
        <p:spPr>
          <a:xfrm>
            <a:off x="1252728" y="3401568"/>
            <a:ext cx="8595360" cy="521207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Among program applications from Franklin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98448" y="4096512"/>
            <a:ext cx="6492240" cy="36576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298448" y="4096512"/>
            <a:ext cx="3688772" cy="36576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 56.8%&#10;50 of 88"/>
          <p:cNvSpPr txBox="1"/>
          <p:nvPr/>
        </p:nvSpPr>
        <p:spPr>
          <a:xfrm>
            <a:off x="7964424" y="3922776"/>
            <a:ext cx="1947672" cy="6858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007B87"/>
                </a:solidFill>
                <a:latin typeface="Arial"/>
              </a:defRPr>
            </a:pPr>
            <a:r>
              <a:t>56.8%</a:t>
            </a:r>
          </a:p>
          <a:p>
            <a:pPr algn="ctr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007B87"/>
                </a:solidFill>
                <a:latin typeface="Arial"/>
              </a:defRPr>
            </a:pPr>
            <a:r>
              <a:t>50 of 88</a:t>
            </a:r>
          </a:p>
        </p:txBody>
      </p:sp>
      <p:sp>
        <p:nvSpPr>
          <p:cNvPr id="19" name="Text Among all students enrolled at Franklin"/>
          <p:cNvSpPr txBox="1"/>
          <p:nvPr/>
        </p:nvSpPr>
        <p:spPr>
          <a:xfrm>
            <a:off x="1252728" y="4937760"/>
            <a:ext cx="8595360" cy="51206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Among all students enrolled at Franklin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298448" y="5632704"/>
            <a:ext cx="6492240" cy="36576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298448" y="5632704"/>
            <a:ext cx="1752904" cy="365760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27.0%&#10;school share"/>
          <p:cNvSpPr txBox="1"/>
          <p:nvPr/>
        </p:nvSpPr>
        <p:spPr>
          <a:xfrm>
            <a:off x="7955279" y="5477256"/>
            <a:ext cx="1965960" cy="67665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287ED0"/>
                </a:solidFill>
                <a:latin typeface="Arial"/>
              </a:defRPr>
            </a:pPr>
            <a:r>
              <a:t>27.0%</a:t>
            </a:r>
          </a:p>
          <a:p>
            <a:pPr algn="ctr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287ED0"/>
                </a:solidFill>
                <a:latin typeface="Arial"/>
              </a:defRPr>
            </a:pPr>
            <a:r>
              <a:t>school share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280160" y="6601968"/>
            <a:ext cx="8567928" cy="10972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 56.8% − 27.0% = +29.8 percentage points"/>
          <p:cNvSpPr txBox="1"/>
          <p:nvPr/>
        </p:nvSpPr>
        <p:spPr>
          <a:xfrm>
            <a:off x="1261872" y="6912864"/>
            <a:ext cx="8577072" cy="74980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56.8% − 27.0% = +29.8 percentage points</a:t>
            </a:r>
          </a:p>
        </p:txBody>
      </p:sp>
      <p:sp>
        <p:nvSpPr>
          <p:cNvPr id="25" name="Text Keep these limits in view"/>
          <p:cNvSpPr txBox="1"/>
          <p:nvPr/>
        </p:nvSpPr>
        <p:spPr>
          <a:xfrm>
            <a:off x="10917936" y="2523744"/>
            <a:ext cx="636422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B263D"/>
                </a:solidFill>
                <a:latin typeface="Arial"/>
              </a:defRPr>
            </a:pPr>
            <a:r>
              <a:t>Keep these limits in view</a:t>
            </a:r>
          </a:p>
        </p:txBody>
      </p:sp>
      <p:sp>
        <p:nvSpPr>
          <p:cNvPr id="26" name="Text 01"/>
          <p:cNvSpPr txBox="1"/>
          <p:nvPr/>
        </p:nvSpPr>
        <p:spPr>
          <a:xfrm>
            <a:off x="10936224" y="3456432"/>
            <a:ext cx="59436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287ED0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27" name="Text Different years: 2025–26 applications&#10;and the 2024"/>
          <p:cNvSpPr txBox="1"/>
          <p:nvPr/>
        </p:nvSpPr>
        <p:spPr>
          <a:xfrm>
            <a:off x="11750040" y="3429000"/>
            <a:ext cx="5358384" cy="11155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Different years: 2025–26 applications</a:t>
            </a:r>
          </a:p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and the 2024–25 school benchmark.</a:t>
            </a:r>
          </a:p>
        </p:txBody>
      </p:sp>
      <p:sp>
        <p:nvSpPr>
          <p:cNvPr id="28" name="Text 02"/>
          <p:cNvSpPr txBox="1"/>
          <p:nvPr/>
        </p:nvSpPr>
        <p:spPr>
          <a:xfrm>
            <a:off x="10936224" y="4937760"/>
            <a:ext cx="59436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287ED0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29" name="Text 32–88 applications per school. Repeat&#10;applications"/>
          <p:cNvSpPr txBox="1"/>
          <p:nvPr/>
        </p:nvSpPr>
        <p:spPr>
          <a:xfrm>
            <a:off x="11750040" y="4910328"/>
            <a:ext cx="5358384" cy="11155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32–88 applications per school. Repeat</a:t>
            </a:r>
          </a:p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applications are not unique students.</a:t>
            </a:r>
          </a:p>
        </p:txBody>
      </p:sp>
      <p:sp>
        <p:nvSpPr>
          <p:cNvPr id="30" name="Text 03"/>
          <p:cNvSpPr txBox="1"/>
          <p:nvPr/>
        </p:nvSpPr>
        <p:spPr>
          <a:xfrm>
            <a:off x="10936224" y="6419088"/>
            <a:ext cx="59436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287ED0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31" name="Text School categories use one benchmark&#10;category per r"/>
          <p:cNvSpPr txBox="1"/>
          <p:nvPr/>
        </p:nvSpPr>
        <p:spPr>
          <a:xfrm>
            <a:off x="11750040" y="6391655"/>
            <a:ext cx="5358384" cy="11155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School categories use one benchmark</a:t>
            </a:r>
          </a:p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category per record, unlike the</a:t>
            </a:r>
          </a:p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overlapping identity tags.</a:t>
            </a:r>
          </a:p>
        </p:txBody>
      </p:sp>
      <p:pic>
        <p:nvPicPr>
          <p:cNvPr id="32" name="Picture 31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007B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FIVE SCHOOLS&#10;BY STAGE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FIVE SCHOOLS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BY STAGE</a:t>
            </a:r>
          </a:p>
        </p:txBody>
      </p:sp>
      <p:sp>
        <p:nvSpPr>
          <p:cNvPr id="5" name="Text The five-school share narrows before completion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The five-school share narrows before completion</a:t>
            </a:r>
          </a:p>
        </p:txBody>
      </p:sp>
      <p:sp>
        <p:nvSpPr>
          <p:cNvPr id="6" name="Text Share of each stage from Franklin, Chief Sealth, I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Share of each stage from Franklin, Chief Sealth, Ingraham, Garfield and Cleveland STEM.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Among accepted records, completion is similar: 55/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Among accepted records, completion is similar: 55/75 (73.3%) within these schools and 43/58 (74.1%) outside them.</a:t>
            </a:r>
          </a:p>
        </p:txBody>
      </p:sp>
      <p:sp>
        <p:nvSpPr>
          <p:cNvPr id="10" name="Text Source: audited workbook, School Analysis. These a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Source: audited workbook, School Analysis. These are the five leading high schools by applications—not the top five institutions at every stage.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16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16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32688" y="2299716"/>
            <a:ext cx="173736" cy="173736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Five leading high schools"/>
          <p:cNvSpPr txBox="1"/>
          <p:nvPr/>
        </p:nvSpPr>
        <p:spPr>
          <a:xfrm>
            <a:off x="1225296" y="2203704"/>
            <a:ext cx="4480560" cy="3657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13334A"/>
                </a:solidFill>
                <a:latin typeface="Arial"/>
              </a:defRPr>
            </a:pPr>
            <a:r>
              <a:t>Five leading high schools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50992" y="2299716"/>
            <a:ext cx="173736" cy="173736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All other records"/>
          <p:cNvSpPr txBox="1"/>
          <p:nvPr/>
        </p:nvSpPr>
        <p:spPr>
          <a:xfrm>
            <a:off x="5943600" y="2203704"/>
            <a:ext cx="2971800" cy="3657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13334A"/>
                </a:solidFill>
                <a:latin typeface="Arial"/>
              </a:defRPr>
            </a:pPr>
            <a:r>
              <a:t>All other records</a:t>
            </a:r>
          </a:p>
        </p:txBody>
      </p:sp>
      <p:sp>
        <p:nvSpPr>
          <p:cNvPr id="17" name="Text Applied"/>
          <p:cNvSpPr txBox="1"/>
          <p:nvPr/>
        </p:nvSpPr>
        <p:spPr>
          <a:xfrm>
            <a:off x="932688" y="2852928"/>
            <a:ext cx="2953512" cy="56692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Applied</a:t>
            </a:r>
          </a:p>
        </p:txBody>
      </p:sp>
      <p:sp>
        <p:nvSpPr>
          <p:cNvPr id="18" name="Text 273 / 404"/>
          <p:cNvSpPr txBox="1"/>
          <p:nvPr/>
        </p:nvSpPr>
        <p:spPr>
          <a:xfrm>
            <a:off x="7315200" y="2852928"/>
            <a:ext cx="1938528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526474"/>
                </a:solidFill>
                <a:latin typeface="Arial"/>
              </a:defRPr>
            </a:pPr>
            <a:r>
              <a:t>273 / 404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78408" y="3511296"/>
            <a:ext cx="8229600" cy="36576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78408" y="3511296"/>
            <a:ext cx="5561091" cy="36576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 67.6%"/>
          <p:cNvSpPr txBox="1"/>
          <p:nvPr/>
        </p:nvSpPr>
        <p:spPr>
          <a:xfrm>
            <a:off x="5643387" y="3506724"/>
            <a:ext cx="832104" cy="35661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B263D"/>
                </a:solidFill>
                <a:latin typeface="Arial"/>
              </a:defRPr>
            </a:pPr>
            <a:r>
              <a:t>67.6%</a:t>
            </a:r>
          </a:p>
        </p:txBody>
      </p:sp>
      <p:sp>
        <p:nvSpPr>
          <p:cNvPr id="22" name="Text Offered / waitlisted"/>
          <p:cNvSpPr txBox="1"/>
          <p:nvPr/>
        </p:nvSpPr>
        <p:spPr>
          <a:xfrm>
            <a:off x="932688" y="4059936"/>
            <a:ext cx="2953512" cy="56692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Offered / waitlisted</a:t>
            </a:r>
          </a:p>
        </p:txBody>
      </p:sp>
      <p:sp>
        <p:nvSpPr>
          <p:cNvPr id="23" name="Text 134 / 215"/>
          <p:cNvSpPr txBox="1"/>
          <p:nvPr/>
        </p:nvSpPr>
        <p:spPr>
          <a:xfrm>
            <a:off x="7315200" y="4059936"/>
            <a:ext cx="1938528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526474"/>
                </a:solidFill>
                <a:latin typeface="Arial"/>
              </a:defRPr>
            </a:pPr>
            <a:r>
              <a:t>134 / 215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78408" y="4718304"/>
            <a:ext cx="8229600" cy="36576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78408" y="4718304"/>
            <a:ext cx="5129146" cy="36576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 62.3%"/>
          <p:cNvSpPr txBox="1"/>
          <p:nvPr/>
        </p:nvSpPr>
        <p:spPr>
          <a:xfrm>
            <a:off x="5211442" y="4713732"/>
            <a:ext cx="832104" cy="35661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B263D"/>
                </a:solidFill>
                <a:latin typeface="Arial"/>
              </a:defRPr>
            </a:pPr>
            <a:r>
              <a:t>62.3%</a:t>
            </a:r>
          </a:p>
        </p:txBody>
      </p:sp>
      <p:sp>
        <p:nvSpPr>
          <p:cNvPr id="27" name="Text Accepted a place"/>
          <p:cNvSpPr txBox="1"/>
          <p:nvPr/>
        </p:nvSpPr>
        <p:spPr>
          <a:xfrm>
            <a:off x="932688" y="5266944"/>
            <a:ext cx="2953512" cy="56692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Accepted a place</a:t>
            </a:r>
          </a:p>
        </p:txBody>
      </p:sp>
      <p:sp>
        <p:nvSpPr>
          <p:cNvPr id="28" name="Text 75 / 133"/>
          <p:cNvSpPr txBox="1"/>
          <p:nvPr/>
        </p:nvSpPr>
        <p:spPr>
          <a:xfrm>
            <a:off x="7315200" y="5266944"/>
            <a:ext cx="1938528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526474"/>
                </a:solidFill>
                <a:latin typeface="Arial"/>
              </a:defRPr>
            </a:pPr>
            <a:r>
              <a:t>75 / 133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78408" y="5925312"/>
            <a:ext cx="8229600" cy="36576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78408" y="5925312"/>
            <a:ext cx="4640751" cy="36576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 56.4%"/>
          <p:cNvSpPr txBox="1"/>
          <p:nvPr/>
        </p:nvSpPr>
        <p:spPr>
          <a:xfrm>
            <a:off x="4723047" y="5920740"/>
            <a:ext cx="832104" cy="35661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B263D"/>
                </a:solidFill>
                <a:latin typeface="Arial"/>
              </a:defRPr>
            </a:pPr>
            <a:r>
              <a:t>56.4%</a:t>
            </a:r>
          </a:p>
        </p:txBody>
      </p:sp>
      <p:sp>
        <p:nvSpPr>
          <p:cNvPr id="32" name="Text Completed"/>
          <p:cNvSpPr txBox="1"/>
          <p:nvPr/>
        </p:nvSpPr>
        <p:spPr>
          <a:xfrm>
            <a:off x="932688" y="6473952"/>
            <a:ext cx="2953512" cy="56692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Completed</a:t>
            </a:r>
          </a:p>
        </p:txBody>
      </p:sp>
      <p:sp>
        <p:nvSpPr>
          <p:cNvPr id="33" name="Text 55 / 98"/>
          <p:cNvSpPr txBox="1"/>
          <p:nvPr/>
        </p:nvSpPr>
        <p:spPr>
          <a:xfrm>
            <a:off x="7315200" y="6473952"/>
            <a:ext cx="1938528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526474"/>
                </a:solidFill>
                <a:latin typeface="Arial"/>
              </a:defRPr>
            </a:pPr>
            <a:r>
              <a:t>55 / 98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78408" y="7132320"/>
            <a:ext cx="8229600" cy="365760"/>
          </a:xfrm>
          <a:prstGeom prst="rect">
            <a:avLst/>
          </a:prstGeom>
          <a:solidFill>
            <a:srgbClr val="DCE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78408" y="7132320"/>
            <a:ext cx="4618653" cy="365760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 56.1%"/>
          <p:cNvSpPr txBox="1"/>
          <p:nvPr/>
        </p:nvSpPr>
        <p:spPr>
          <a:xfrm>
            <a:off x="4700949" y="7127748"/>
            <a:ext cx="832104" cy="35661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B263D"/>
                </a:solidFill>
                <a:latin typeface="Arial"/>
              </a:defRPr>
            </a:pPr>
            <a:r>
              <a:t>56.1%</a:t>
            </a:r>
          </a:p>
        </p:txBody>
      </p:sp>
      <p:sp>
        <p:nvSpPr>
          <p:cNvPr id="37" name="Text Every full bar represents 100% of that stage."/>
          <p:cNvSpPr txBox="1"/>
          <p:nvPr/>
        </p:nvSpPr>
        <p:spPr>
          <a:xfrm>
            <a:off x="969264" y="7964424"/>
            <a:ext cx="8348472" cy="3657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526474"/>
                </a:solidFill>
                <a:latin typeface="Arial"/>
              </a:defRPr>
            </a:pPr>
            <a:r>
              <a:t>Every full bar represents 100% of that stage.</a:t>
            </a:r>
          </a:p>
        </p:txBody>
      </p:sp>
      <p:sp>
        <p:nvSpPr>
          <p:cNvPr id="38" name="Text Counts behind the comparison"/>
          <p:cNvSpPr txBox="1"/>
          <p:nvPr/>
        </p:nvSpPr>
        <p:spPr>
          <a:xfrm>
            <a:off x="9902952" y="2258568"/>
            <a:ext cx="7406640" cy="4297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B263D"/>
                </a:solidFill>
                <a:latin typeface="Arial"/>
              </a:defRPr>
            </a:pPr>
            <a:r>
              <a:t>Counts behind the comparison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902952" y="2834640"/>
            <a:ext cx="2468880" cy="722376"/>
          </a:xfrm>
          <a:prstGeom prst="rect">
            <a:avLst/>
          </a:prstGeom>
          <a:solidFill>
            <a:srgbClr val="E8F1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 School"/>
          <p:cNvSpPr txBox="1"/>
          <p:nvPr/>
        </p:nvSpPr>
        <p:spPr>
          <a:xfrm>
            <a:off x="9939528" y="2852928"/>
            <a:ext cx="2395728" cy="64922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 sz="1750" b="1">
                <a:solidFill>
                  <a:srgbClr val="0B263D"/>
                </a:solidFill>
                <a:latin typeface="Arial"/>
              </a:defRPr>
            </a:pPr>
            <a:r>
              <a:t>School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2371832" y="2834640"/>
            <a:ext cx="1124712" cy="722376"/>
          </a:xfrm>
          <a:prstGeom prst="rect">
            <a:avLst/>
          </a:prstGeom>
          <a:solidFill>
            <a:srgbClr val="E8F1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 Applied"/>
          <p:cNvSpPr txBox="1"/>
          <p:nvPr/>
        </p:nvSpPr>
        <p:spPr>
          <a:xfrm>
            <a:off x="12408408" y="2852928"/>
            <a:ext cx="1051560" cy="64922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 sz="1750" b="1">
                <a:solidFill>
                  <a:srgbClr val="0B263D"/>
                </a:solidFill>
                <a:latin typeface="Arial"/>
              </a:defRPr>
            </a:pPr>
            <a:r>
              <a:t>Applied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3496544" y="2834640"/>
            <a:ext cx="1271016" cy="722376"/>
          </a:xfrm>
          <a:prstGeom prst="rect">
            <a:avLst/>
          </a:prstGeom>
          <a:solidFill>
            <a:srgbClr val="E8F1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 Offered /&#10;waitlisted"/>
          <p:cNvSpPr txBox="1"/>
          <p:nvPr/>
        </p:nvSpPr>
        <p:spPr>
          <a:xfrm>
            <a:off x="13533120" y="2852928"/>
            <a:ext cx="1197863" cy="64922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 sz="1750" b="1">
                <a:solidFill>
                  <a:srgbClr val="0B263D"/>
                </a:solidFill>
                <a:latin typeface="Arial"/>
              </a:defRPr>
            </a:pPr>
            <a:r>
              <a:t>Offered /</a:t>
            </a:r>
          </a:p>
          <a:p>
            <a:pPr algn="ctr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 sz="1750" b="1">
                <a:solidFill>
                  <a:srgbClr val="0B263D"/>
                </a:solidFill>
                <a:latin typeface="Arial"/>
              </a:defRPr>
            </a:pPr>
            <a:r>
              <a:t>waitlisted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4767560" y="2834640"/>
            <a:ext cx="1271016" cy="722376"/>
          </a:xfrm>
          <a:prstGeom prst="rect">
            <a:avLst/>
          </a:prstGeom>
          <a:solidFill>
            <a:srgbClr val="E8F1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 Accepted&#10;a place"/>
          <p:cNvSpPr txBox="1"/>
          <p:nvPr/>
        </p:nvSpPr>
        <p:spPr>
          <a:xfrm>
            <a:off x="14804136" y="2852928"/>
            <a:ext cx="1197863" cy="64922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 sz="1750" b="1">
                <a:solidFill>
                  <a:srgbClr val="0B263D"/>
                </a:solidFill>
                <a:latin typeface="Arial"/>
              </a:defRPr>
            </a:pPr>
            <a:r>
              <a:t>Accepted</a:t>
            </a:r>
          </a:p>
          <a:p>
            <a:pPr algn="ctr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 sz="1750" b="1">
                <a:solidFill>
                  <a:srgbClr val="0B263D"/>
                </a:solidFill>
                <a:latin typeface="Arial"/>
              </a:defRPr>
            </a:pPr>
            <a:r>
              <a:t>a place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6038576" y="2834640"/>
            <a:ext cx="1271016" cy="722376"/>
          </a:xfrm>
          <a:prstGeom prst="rect">
            <a:avLst/>
          </a:prstGeom>
          <a:solidFill>
            <a:srgbClr val="E8F1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 Completed"/>
          <p:cNvSpPr txBox="1"/>
          <p:nvPr/>
        </p:nvSpPr>
        <p:spPr>
          <a:xfrm>
            <a:off x="16075152" y="2852928"/>
            <a:ext cx="1197863" cy="64922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 sz="1750" b="1">
                <a:solidFill>
                  <a:srgbClr val="0B263D"/>
                </a:solidFill>
                <a:latin typeface="Arial"/>
              </a:defRPr>
            </a:pPr>
            <a:r>
              <a:t>Completed</a:t>
            </a:r>
          </a:p>
        </p:txBody>
      </p:sp>
      <p:sp>
        <p:nvSpPr>
          <p:cNvPr id="49" name="Rectangle 48"/>
          <p:cNvSpPr/>
          <p:nvPr/>
        </p:nvSpPr>
        <p:spPr>
          <a:xfrm>
            <a:off x="9902952" y="3630168"/>
            <a:ext cx="7406640" cy="676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 Franklin"/>
          <p:cNvSpPr txBox="1"/>
          <p:nvPr/>
        </p:nvSpPr>
        <p:spPr>
          <a:xfrm>
            <a:off x="9957816" y="3703320"/>
            <a:ext cx="2359152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13334A"/>
                </a:solidFill>
                <a:latin typeface="Arial"/>
              </a:defRPr>
            </a:pPr>
            <a:r>
              <a:t>Franklin</a:t>
            </a:r>
          </a:p>
        </p:txBody>
      </p:sp>
      <p:sp>
        <p:nvSpPr>
          <p:cNvPr id="51" name="Text 88"/>
          <p:cNvSpPr txBox="1"/>
          <p:nvPr/>
        </p:nvSpPr>
        <p:spPr>
          <a:xfrm>
            <a:off x="12426696" y="3703320"/>
            <a:ext cx="1014983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287ED0"/>
                </a:solidFill>
                <a:latin typeface="Arial"/>
              </a:defRPr>
            </a:pPr>
            <a:r>
              <a:t>88</a:t>
            </a:r>
          </a:p>
        </p:txBody>
      </p:sp>
      <p:sp>
        <p:nvSpPr>
          <p:cNvPr id="52" name="Text 54"/>
          <p:cNvSpPr txBox="1"/>
          <p:nvPr/>
        </p:nvSpPr>
        <p:spPr>
          <a:xfrm>
            <a:off x="13551408" y="3703320"/>
            <a:ext cx="1161288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54</a:t>
            </a:r>
          </a:p>
        </p:txBody>
      </p:sp>
      <p:sp>
        <p:nvSpPr>
          <p:cNvPr id="53" name="Text 26"/>
          <p:cNvSpPr txBox="1"/>
          <p:nvPr/>
        </p:nvSpPr>
        <p:spPr>
          <a:xfrm>
            <a:off x="14822424" y="3703320"/>
            <a:ext cx="1161288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7838CE"/>
                </a:solidFill>
                <a:latin typeface="Arial"/>
              </a:defRPr>
            </a:pPr>
            <a:r>
              <a:t>26</a:t>
            </a:r>
          </a:p>
        </p:txBody>
      </p:sp>
      <p:sp>
        <p:nvSpPr>
          <p:cNvPr id="54" name="Text 17"/>
          <p:cNvSpPr txBox="1"/>
          <p:nvPr/>
        </p:nvSpPr>
        <p:spPr>
          <a:xfrm>
            <a:off x="16093440" y="3703320"/>
            <a:ext cx="1161288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C720AE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902952" y="4352544"/>
            <a:ext cx="7406640" cy="676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 Chief Sealth"/>
          <p:cNvSpPr txBox="1"/>
          <p:nvPr/>
        </p:nvSpPr>
        <p:spPr>
          <a:xfrm>
            <a:off x="9957816" y="4425696"/>
            <a:ext cx="2359152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13334A"/>
                </a:solidFill>
                <a:latin typeface="Arial"/>
              </a:defRPr>
            </a:pPr>
            <a:r>
              <a:t>Chief Sealth</a:t>
            </a:r>
          </a:p>
        </p:txBody>
      </p:sp>
      <p:sp>
        <p:nvSpPr>
          <p:cNvPr id="57" name="Text 76"/>
          <p:cNvSpPr txBox="1"/>
          <p:nvPr/>
        </p:nvSpPr>
        <p:spPr>
          <a:xfrm>
            <a:off x="12426696" y="4425696"/>
            <a:ext cx="1014983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287ED0"/>
                </a:solidFill>
                <a:latin typeface="Arial"/>
              </a:defRPr>
            </a:pPr>
            <a:r>
              <a:t>76</a:t>
            </a:r>
          </a:p>
        </p:txBody>
      </p:sp>
      <p:sp>
        <p:nvSpPr>
          <p:cNvPr id="58" name="Text 30"/>
          <p:cNvSpPr txBox="1"/>
          <p:nvPr/>
        </p:nvSpPr>
        <p:spPr>
          <a:xfrm>
            <a:off x="13551408" y="4425696"/>
            <a:ext cx="1161288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30</a:t>
            </a:r>
          </a:p>
        </p:txBody>
      </p:sp>
      <p:sp>
        <p:nvSpPr>
          <p:cNvPr id="59" name="Text 15"/>
          <p:cNvSpPr txBox="1"/>
          <p:nvPr/>
        </p:nvSpPr>
        <p:spPr>
          <a:xfrm>
            <a:off x="14822424" y="4425696"/>
            <a:ext cx="1161288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7838CE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60" name="Text 14"/>
          <p:cNvSpPr txBox="1"/>
          <p:nvPr/>
        </p:nvSpPr>
        <p:spPr>
          <a:xfrm>
            <a:off x="16093440" y="4425696"/>
            <a:ext cx="1161288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C720AE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902952" y="5074920"/>
            <a:ext cx="7406640" cy="676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 Ingraham"/>
          <p:cNvSpPr txBox="1"/>
          <p:nvPr/>
        </p:nvSpPr>
        <p:spPr>
          <a:xfrm>
            <a:off x="9957816" y="5148072"/>
            <a:ext cx="2359152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13334A"/>
                </a:solidFill>
                <a:latin typeface="Arial"/>
              </a:defRPr>
            </a:pPr>
            <a:r>
              <a:t>Ingraham</a:t>
            </a:r>
          </a:p>
        </p:txBody>
      </p:sp>
      <p:sp>
        <p:nvSpPr>
          <p:cNvPr id="63" name="Text 45"/>
          <p:cNvSpPr txBox="1"/>
          <p:nvPr/>
        </p:nvSpPr>
        <p:spPr>
          <a:xfrm>
            <a:off x="12426696" y="5148072"/>
            <a:ext cx="1014983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287ED0"/>
                </a:solidFill>
                <a:latin typeface="Arial"/>
              </a:defRPr>
            </a:pPr>
            <a:r>
              <a:t>45</a:t>
            </a:r>
          </a:p>
        </p:txBody>
      </p:sp>
      <p:sp>
        <p:nvSpPr>
          <p:cNvPr id="64" name="Text 17"/>
          <p:cNvSpPr txBox="1"/>
          <p:nvPr/>
        </p:nvSpPr>
        <p:spPr>
          <a:xfrm>
            <a:off x="13551408" y="5148072"/>
            <a:ext cx="1161288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65" name="Text 13"/>
          <p:cNvSpPr txBox="1"/>
          <p:nvPr/>
        </p:nvSpPr>
        <p:spPr>
          <a:xfrm>
            <a:off x="14822424" y="5148072"/>
            <a:ext cx="1161288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7838CE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66" name="Text 13"/>
          <p:cNvSpPr txBox="1"/>
          <p:nvPr/>
        </p:nvSpPr>
        <p:spPr>
          <a:xfrm>
            <a:off x="16093440" y="5148072"/>
            <a:ext cx="1161288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C720AE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67" name="Rectangle 66"/>
          <p:cNvSpPr/>
          <p:nvPr/>
        </p:nvSpPr>
        <p:spPr>
          <a:xfrm>
            <a:off x="9902952" y="5797296"/>
            <a:ext cx="7406640" cy="676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 Garfield"/>
          <p:cNvSpPr txBox="1"/>
          <p:nvPr/>
        </p:nvSpPr>
        <p:spPr>
          <a:xfrm>
            <a:off x="9957816" y="5870448"/>
            <a:ext cx="2359152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13334A"/>
                </a:solidFill>
                <a:latin typeface="Arial"/>
              </a:defRPr>
            </a:pPr>
            <a:r>
              <a:t>Garfield</a:t>
            </a:r>
          </a:p>
        </p:txBody>
      </p:sp>
      <p:sp>
        <p:nvSpPr>
          <p:cNvPr id="69" name="Text 32"/>
          <p:cNvSpPr txBox="1"/>
          <p:nvPr/>
        </p:nvSpPr>
        <p:spPr>
          <a:xfrm>
            <a:off x="12426696" y="5870448"/>
            <a:ext cx="1014983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287ED0"/>
                </a:solidFill>
                <a:latin typeface="Arial"/>
              </a:defRPr>
            </a:pPr>
            <a:r>
              <a:t>32</a:t>
            </a:r>
          </a:p>
        </p:txBody>
      </p:sp>
      <p:sp>
        <p:nvSpPr>
          <p:cNvPr id="70" name="Text 19"/>
          <p:cNvSpPr txBox="1"/>
          <p:nvPr/>
        </p:nvSpPr>
        <p:spPr>
          <a:xfrm>
            <a:off x="13551408" y="5870448"/>
            <a:ext cx="1161288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19</a:t>
            </a:r>
          </a:p>
        </p:txBody>
      </p:sp>
      <p:sp>
        <p:nvSpPr>
          <p:cNvPr id="71" name="Text 12"/>
          <p:cNvSpPr txBox="1"/>
          <p:nvPr/>
        </p:nvSpPr>
        <p:spPr>
          <a:xfrm>
            <a:off x="14822424" y="5870448"/>
            <a:ext cx="1161288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7838CE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72" name="Text 5"/>
          <p:cNvSpPr txBox="1"/>
          <p:nvPr/>
        </p:nvSpPr>
        <p:spPr>
          <a:xfrm>
            <a:off x="16093440" y="5870448"/>
            <a:ext cx="1161288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C720AE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73" name="Rectangle 72"/>
          <p:cNvSpPr/>
          <p:nvPr/>
        </p:nvSpPr>
        <p:spPr>
          <a:xfrm>
            <a:off x="9902952" y="6519672"/>
            <a:ext cx="7406640" cy="676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 Cleveland STEM"/>
          <p:cNvSpPr txBox="1"/>
          <p:nvPr/>
        </p:nvSpPr>
        <p:spPr>
          <a:xfrm>
            <a:off x="9957816" y="6592824"/>
            <a:ext cx="2359152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13334A"/>
                </a:solidFill>
                <a:latin typeface="Arial"/>
              </a:defRPr>
            </a:pPr>
            <a:r>
              <a:t>Cleveland STEM</a:t>
            </a:r>
          </a:p>
        </p:txBody>
      </p:sp>
      <p:sp>
        <p:nvSpPr>
          <p:cNvPr id="75" name="Text 32"/>
          <p:cNvSpPr txBox="1"/>
          <p:nvPr/>
        </p:nvSpPr>
        <p:spPr>
          <a:xfrm>
            <a:off x="12426696" y="6592824"/>
            <a:ext cx="1014983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287ED0"/>
                </a:solidFill>
                <a:latin typeface="Arial"/>
              </a:defRPr>
            </a:pPr>
            <a:r>
              <a:t>32</a:t>
            </a:r>
          </a:p>
        </p:txBody>
      </p:sp>
      <p:sp>
        <p:nvSpPr>
          <p:cNvPr id="76" name="Text 14"/>
          <p:cNvSpPr txBox="1"/>
          <p:nvPr/>
        </p:nvSpPr>
        <p:spPr>
          <a:xfrm>
            <a:off x="13551408" y="6592824"/>
            <a:ext cx="1161288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77" name="Text 9"/>
          <p:cNvSpPr txBox="1"/>
          <p:nvPr/>
        </p:nvSpPr>
        <p:spPr>
          <a:xfrm>
            <a:off x="14822424" y="6592824"/>
            <a:ext cx="1161288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7838CE"/>
                </a:solidFill>
                <a:latin typeface="Arial"/>
              </a:defRPr>
            </a:pPr>
            <a:r>
              <a:t>9</a:t>
            </a:r>
          </a:p>
        </p:txBody>
      </p:sp>
      <p:sp>
        <p:nvSpPr>
          <p:cNvPr id="78" name="Text 6"/>
          <p:cNvSpPr txBox="1"/>
          <p:nvPr/>
        </p:nvSpPr>
        <p:spPr>
          <a:xfrm>
            <a:off x="16093440" y="6592824"/>
            <a:ext cx="1161288" cy="4846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C720AE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79" name="Text Seattle Central College has 7 completions—&#10;more th"/>
          <p:cNvSpPr txBox="1"/>
          <p:nvPr/>
        </p:nvSpPr>
        <p:spPr>
          <a:xfrm>
            <a:off x="9902952" y="7498079"/>
            <a:ext cx="7406640" cy="85953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526474"/>
                </a:solidFill>
                <a:latin typeface="Arial"/>
              </a:defRPr>
            </a:pPr>
            <a:r>
              <a:t>Seattle Central College has 7 completions—</a:t>
            </a:r>
          </a:p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526474"/>
                </a:solidFill>
                <a:latin typeface="Arial"/>
              </a:defRPr>
            </a:pPr>
            <a:r>
              <a:t>more than Cleveland STEM (6) and Garfield (5).</a:t>
            </a:r>
          </a:p>
        </p:txBody>
      </p:sp>
      <p:pic>
        <p:nvPicPr>
          <p:cNvPr id="80" name="Picture 79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007B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SCHOOL&#10;COMPARISON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SCHOOL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COMPARISON</a:t>
            </a:r>
          </a:p>
        </p:txBody>
      </p:sp>
      <p:sp>
        <p:nvSpPr>
          <p:cNvPr id="5" name="Text Franklin: applicants vs. school enrollment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Franklin: applicants vs. school enrollment</a:t>
            </a:r>
          </a:p>
        </p:txBody>
      </p:sp>
      <p:sp>
        <p:nvSpPr>
          <p:cNvPr id="6" name="Text 88 applied | 54 offered / waitlisted | 26 accepted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88 applied | 54 offered / waitlisted | 26 accepted a place | 17 completed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The largest shortfall relative to Franklin’s enrol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The largest shortfall relative to Franklin’s enrollment share is among Hispanic applicants (−19.3 percentage points).</a:t>
            </a:r>
          </a:p>
        </p:txBody>
      </p:sp>
      <p:sp>
        <p:nvSpPr>
          <p:cNvPr id="10" name="Text Sources: audited workbook, School Analysis; Seattl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Sources: audited workbook, School Analysis; Seattle Public Schools 2024–25 enrollment benchmark, Table 10-C, p. 258. Rounded school shares may not total 100%.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17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42232" y="2217420"/>
            <a:ext cx="173736" cy="173736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Program applicants (2025–26)"/>
          <p:cNvSpPr txBox="1"/>
          <p:nvPr/>
        </p:nvSpPr>
        <p:spPr>
          <a:xfrm>
            <a:off x="4434840" y="2121408"/>
            <a:ext cx="4636008" cy="3657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13334A"/>
                </a:solidFill>
                <a:latin typeface="Arial"/>
              </a:defRPr>
            </a:pPr>
            <a:r>
              <a:t>Program applicants (2025–26)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400032" y="2217420"/>
            <a:ext cx="173736" cy="173736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School enrollment (2024–25)"/>
          <p:cNvSpPr txBox="1"/>
          <p:nvPr/>
        </p:nvSpPr>
        <p:spPr>
          <a:xfrm>
            <a:off x="9692640" y="2121408"/>
            <a:ext cx="4754880" cy="3657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13334A"/>
                </a:solidFill>
                <a:latin typeface="Arial"/>
              </a:defRPr>
            </a:pPr>
            <a:r>
              <a:t>School enrollment (2024–25)</a:t>
            </a:r>
          </a:p>
        </p:txBody>
      </p:sp>
      <p:sp>
        <p:nvSpPr>
          <p:cNvPr id="17" name="Text Applicant count"/>
          <p:cNvSpPr txBox="1"/>
          <p:nvPr/>
        </p:nvSpPr>
        <p:spPr>
          <a:xfrm>
            <a:off x="15398496" y="2103120"/>
            <a:ext cx="2148840" cy="44805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09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0B263D"/>
                </a:solidFill>
                <a:latin typeface="Arial"/>
              </a:defRPr>
            </a:pPr>
            <a:r>
              <a:t>Applicant count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51376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 0%"/>
          <p:cNvSpPr txBox="1"/>
          <p:nvPr/>
        </p:nvSpPr>
        <p:spPr>
          <a:xfrm>
            <a:off x="3785615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684264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 25%"/>
          <p:cNvSpPr txBox="1"/>
          <p:nvPr/>
        </p:nvSpPr>
        <p:spPr>
          <a:xfrm>
            <a:off x="6318504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25%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217152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 50%"/>
          <p:cNvSpPr txBox="1"/>
          <p:nvPr/>
        </p:nvSpPr>
        <p:spPr>
          <a:xfrm>
            <a:off x="8851392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50%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1750040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 75%"/>
          <p:cNvSpPr txBox="1"/>
          <p:nvPr/>
        </p:nvSpPr>
        <p:spPr>
          <a:xfrm>
            <a:off x="11384280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75%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282928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 100%"/>
          <p:cNvSpPr txBox="1"/>
          <p:nvPr/>
        </p:nvSpPr>
        <p:spPr>
          <a:xfrm>
            <a:off x="13917168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100%</a:t>
            </a:r>
          </a:p>
        </p:txBody>
      </p:sp>
      <p:sp>
        <p:nvSpPr>
          <p:cNvPr id="28" name="Text Asian / Pacific&#10;Islander"/>
          <p:cNvSpPr txBox="1"/>
          <p:nvPr/>
        </p:nvSpPr>
        <p:spPr>
          <a:xfrm>
            <a:off x="941832" y="280263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Asian / Pacific</a:t>
            </a:r>
          </a:p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Islander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51376" y="2903220"/>
            <a:ext cx="2302625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151376" y="3241548"/>
            <a:ext cx="2330256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 22.7%"/>
          <p:cNvSpPr txBox="1"/>
          <p:nvPr/>
        </p:nvSpPr>
        <p:spPr>
          <a:xfrm>
            <a:off x="6545441" y="280720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22.7%</a:t>
            </a:r>
          </a:p>
        </p:txBody>
      </p:sp>
      <p:sp>
        <p:nvSpPr>
          <p:cNvPr id="32" name="Text 23.0%"/>
          <p:cNvSpPr txBox="1"/>
          <p:nvPr/>
        </p:nvSpPr>
        <p:spPr>
          <a:xfrm>
            <a:off x="6573072" y="314553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23.0%</a:t>
            </a:r>
          </a:p>
        </p:txBody>
      </p:sp>
      <p:sp>
        <p:nvSpPr>
          <p:cNvPr id="33" name="Text 20 / 88"/>
          <p:cNvSpPr txBox="1"/>
          <p:nvPr/>
        </p:nvSpPr>
        <p:spPr>
          <a:xfrm>
            <a:off x="15654528" y="287121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20 / 88</a:t>
            </a:r>
          </a:p>
        </p:txBody>
      </p:sp>
      <p:sp>
        <p:nvSpPr>
          <p:cNvPr id="34" name="Text Black / African"/>
          <p:cNvSpPr txBox="1"/>
          <p:nvPr/>
        </p:nvSpPr>
        <p:spPr>
          <a:xfrm>
            <a:off x="941832" y="362559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Black / African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51376" y="3726180"/>
            <a:ext cx="5756563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151376" y="4064508"/>
            <a:ext cx="2735519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 56.8%"/>
          <p:cNvSpPr txBox="1"/>
          <p:nvPr/>
        </p:nvSpPr>
        <p:spPr>
          <a:xfrm>
            <a:off x="9999379" y="363016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56.8%</a:t>
            </a:r>
          </a:p>
        </p:txBody>
      </p:sp>
      <p:sp>
        <p:nvSpPr>
          <p:cNvPr id="38" name="Text 27.0%"/>
          <p:cNvSpPr txBox="1"/>
          <p:nvPr/>
        </p:nvSpPr>
        <p:spPr>
          <a:xfrm>
            <a:off x="6978335" y="396849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27.0%</a:t>
            </a:r>
          </a:p>
        </p:txBody>
      </p:sp>
      <p:sp>
        <p:nvSpPr>
          <p:cNvPr id="39" name="Text 50 / 88"/>
          <p:cNvSpPr txBox="1"/>
          <p:nvPr/>
        </p:nvSpPr>
        <p:spPr>
          <a:xfrm>
            <a:off x="15654528" y="369417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50 / 88</a:t>
            </a:r>
          </a:p>
        </p:txBody>
      </p:sp>
      <p:sp>
        <p:nvSpPr>
          <p:cNvPr id="40" name="Text Hispanic / Latino"/>
          <p:cNvSpPr txBox="1"/>
          <p:nvPr/>
        </p:nvSpPr>
        <p:spPr>
          <a:xfrm>
            <a:off x="941832" y="444855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Hispanic / Latino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151376" y="4549140"/>
            <a:ext cx="575656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151376" y="4887468"/>
            <a:ext cx="2532888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 5.7%"/>
          <p:cNvSpPr txBox="1"/>
          <p:nvPr/>
        </p:nvSpPr>
        <p:spPr>
          <a:xfrm>
            <a:off x="4818472" y="445312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5.7%</a:t>
            </a:r>
          </a:p>
        </p:txBody>
      </p:sp>
      <p:sp>
        <p:nvSpPr>
          <p:cNvPr id="44" name="Text 25.0%"/>
          <p:cNvSpPr txBox="1"/>
          <p:nvPr/>
        </p:nvSpPr>
        <p:spPr>
          <a:xfrm>
            <a:off x="6775704" y="479145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25.0%</a:t>
            </a:r>
          </a:p>
        </p:txBody>
      </p:sp>
      <p:sp>
        <p:nvSpPr>
          <p:cNvPr id="45" name="Text 5 / 88"/>
          <p:cNvSpPr txBox="1"/>
          <p:nvPr/>
        </p:nvSpPr>
        <p:spPr>
          <a:xfrm>
            <a:off x="15654528" y="451713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5 / 88</a:t>
            </a:r>
          </a:p>
        </p:txBody>
      </p:sp>
      <p:sp>
        <p:nvSpPr>
          <p:cNvPr id="46" name="Text Multiracial"/>
          <p:cNvSpPr txBox="1"/>
          <p:nvPr/>
        </p:nvSpPr>
        <p:spPr>
          <a:xfrm>
            <a:off x="941832" y="527151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Multiracial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151376" y="5372100"/>
            <a:ext cx="575656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151376" y="5710428"/>
            <a:ext cx="810524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 5.7%"/>
          <p:cNvSpPr txBox="1"/>
          <p:nvPr/>
        </p:nvSpPr>
        <p:spPr>
          <a:xfrm>
            <a:off x="4818472" y="527608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5.7%</a:t>
            </a:r>
          </a:p>
        </p:txBody>
      </p:sp>
      <p:sp>
        <p:nvSpPr>
          <p:cNvPr id="50" name="Text 8.0%"/>
          <p:cNvSpPr txBox="1"/>
          <p:nvPr/>
        </p:nvSpPr>
        <p:spPr>
          <a:xfrm>
            <a:off x="5053340" y="561441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8.0%</a:t>
            </a:r>
          </a:p>
        </p:txBody>
      </p:sp>
      <p:sp>
        <p:nvSpPr>
          <p:cNvPr id="51" name="Text 5 / 88"/>
          <p:cNvSpPr txBox="1"/>
          <p:nvPr/>
        </p:nvSpPr>
        <p:spPr>
          <a:xfrm>
            <a:off x="15654528" y="534009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5 / 88</a:t>
            </a:r>
          </a:p>
        </p:txBody>
      </p:sp>
      <p:sp>
        <p:nvSpPr>
          <p:cNvPr id="52" name="Text Native American"/>
          <p:cNvSpPr txBox="1"/>
          <p:nvPr/>
        </p:nvSpPr>
        <p:spPr>
          <a:xfrm>
            <a:off x="941832" y="609447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Native American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151376" y="6195060"/>
            <a:ext cx="0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151376" y="6533388"/>
            <a:ext cx="0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 0.0%"/>
          <p:cNvSpPr txBox="1"/>
          <p:nvPr/>
        </p:nvSpPr>
        <p:spPr>
          <a:xfrm>
            <a:off x="4242816" y="609904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0.0%</a:t>
            </a:r>
          </a:p>
        </p:txBody>
      </p:sp>
      <p:sp>
        <p:nvSpPr>
          <p:cNvPr id="56" name="Text 0.0%"/>
          <p:cNvSpPr txBox="1"/>
          <p:nvPr/>
        </p:nvSpPr>
        <p:spPr>
          <a:xfrm>
            <a:off x="4242816" y="643737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0.0%</a:t>
            </a:r>
          </a:p>
        </p:txBody>
      </p:sp>
      <p:sp>
        <p:nvSpPr>
          <p:cNvPr id="57" name="Text 0 / 88"/>
          <p:cNvSpPr txBox="1"/>
          <p:nvPr/>
        </p:nvSpPr>
        <p:spPr>
          <a:xfrm>
            <a:off x="15654528" y="616305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0 / 88</a:t>
            </a:r>
          </a:p>
        </p:txBody>
      </p:sp>
      <p:sp>
        <p:nvSpPr>
          <p:cNvPr id="58" name="Text White"/>
          <p:cNvSpPr txBox="1"/>
          <p:nvPr/>
        </p:nvSpPr>
        <p:spPr>
          <a:xfrm>
            <a:off x="941832" y="691743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White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151376" y="7018020"/>
            <a:ext cx="805918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4151376" y="7356348"/>
            <a:ext cx="1722363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 8.0%"/>
          <p:cNvSpPr txBox="1"/>
          <p:nvPr/>
        </p:nvSpPr>
        <p:spPr>
          <a:xfrm>
            <a:off x="5048734" y="692200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8.0%</a:t>
            </a:r>
          </a:p>
        </p:txBody>
      </p:sp>
      <p:sp>
        <p:nvSpPr>
          <p:cNvPr id="62" name="Text 17.0%"/>
          <p:cNvSpPr txBox="1"/>
          <p:nvPr/>
        </p:nvSpPr>
        <p:spPr>
          <a:xfrm>
            <a:off x="5965179" y="726033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17.0%</a:t>
            </a:r>
          </a:p>
        </p:txBody>
      </p:sp>
      <p:sp>
        <p:nvSpPr>
          <p:cNvPr id="63" name="Text 7 / 88"/>
          <p:cNvSpPr txBox="1"/>
          <p:nvPr/>
        </p:nvSpPr>
        <p:spPr>
          <a:xfrm>
            <a:off x="15654528" y="698601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7 / 88</a:t>
            </a:r>
          </a:p>
        </p:txBody>
      </p:sp>
      <p:sp>
        <p:nvSpPr>
          <p:cNvPr id="64" name="Text 1 other/unknown application record is included in "/>
          <p:cNvSpPr txBox="1"/>
          <p:nvPr/>
        </p:nvSpPr>
        <p:spPr>
          <a:xfrm>
            <a:off x="978408" y="8211312"/>
            <a:ext cx="16276320" cy="29260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1 other/unknown application record is included in the denominator but has no matching school benchmark category.</a:t>
            </a:r>
          </a:p>
        </p:txBody>
      </p:sp>
      <p:pic>
        <p:nvPicPr>
          <p:cNvPr id="65" name="Picture 64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007B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SCHOOL&#10;COMPARISON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SCHOOL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COMPARISON</a:t>
            </a:r>
          </a:p>
        </p:txBody>
      </p:sp>
      <p:sp>
        <p:nvSpPr>
          <p:cNvPr id="5" name="Text Chief Sealth: applicants vs. school enrollment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Chief Sealth: applicants vs. school enrollment</a:t>
            </a:r>
          </a:p>
        </p:txBody>
      </p:sp>
      <p:sp>
        <p:nvSpPr>
          <p:cNvPr id="6" name="Text 76 applied | 30 offered / waitlisted | 15 accepted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76 applied | 30 offered / waitlisted | 15 accepted a place | 14 completed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White and Hispanic applicant shares are below Chie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White and Hispanic applicant shares are below Chief Sealth’s enrollment shares; the chart shows representation, not reasons.</a:t>
            </a:r>
          </a:p>
        </p:txBody>
      </p:sp>
      <p:sp>
        <p:nvSpPr>
          <p:cNvPr id="10" name="Text Sources: audited workbook, School Analysis; Seattl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Sources: audited workbook, School Analysis; Seattle Public Schools 2024–25 enrollment benchmark, Table 10-C, p. 257. Rounded school shares may not total 100%.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18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18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42232" y="2217420"/>
            <a:ext cx="173736" cy="173736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Program applicants (2025–26)"/>
          <p:cNvSpPr txBox="1"/>
          <p:nvPr/>
        </p:nvSpPr>
        <p:spPr>
          <a:xfrm>
            <a:off x="4434840" y="2121408"/>
            <a:ext cx="4636008" cy="3657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13334A"/>
                </a:solidFill>
                <a:latin typeface="Arial"/>
              </a:defRPr>
            </a:pPr>
            <a:r>
              <a:t>Program applicants (2025–26)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400032" y="2217420"/>
            <a:ext cx="173736" cy="173736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School enrollment (2024–25)"/>
          <p:cNvSpPr txBox="1"/>
          <p:nvPr/>
        </p:nvSpPr>
        <p:spPr>
          <a:xfrm>
            <a:off x="9692640" y="2121408"/>
            <a:ext cx="4754880" cy="3657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13334A"/>
                </a:solidFill>
                <a:latin typeface="Arial"/>
              </a:defRPr>
            </a:pPr>
            <a:r>
              <a:t>School enrollment (2024–25)</a:t>
            </a:r>
          </a:p>
        </p:txBody>
      </p:sp>
      <p:sp>
        <p:nvSpPr>
          <p:cNvPr id="17" name="Text Applicant count"/>
          <p:cNvSpPr txBox="1"/>
          <p:nvPr/>
        </p:nvSpPr>
        <p:spPr>
          <a:xfrm>
            <a:off x="15398496" y="2103120"/>
            <a:ext cx="2148840" cy="44805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09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0B263D"/>
                </a:solidFill>
                <a:latin typeface="Arial"/>
              </a:defRPr>
            </a:pPr>
            <a:r>
              <a:t>Applicant count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51376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 0%"/>
          <p:cNvSpPr txBox="1"/>
          <p:nvPr/>
        </p:nvSpPr>
        <p:spPr>
          <a:xfrm>
            <a:off x="3785615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684264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 25%"/>
          <p:cNvSpPr txBox="1"/>
          <p:nvPr/>
        </p:nvSpPr>
        <p:spPr>
          <a:xfrm>
            <a:off x="6318504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25%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217152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 50%"/>
          <p:cNvSpPr txBox="1"/>
          <p:nvPr/>
        </p:nvSpPr>
        <p:spPr>
          <a:xfrm>
            <a:off x="8851392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50%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1750040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 75%"/>
          <p:cNvSpPr txBox="1"/>
          <p:nvPr/>
        </p:nvSpPr>
        <p:spPr>
          <a:xfrm>
            <a:off x="11384280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75%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282928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 100%"/>
          <p:cNvSpPr txBox="1"/>
          <p:nvPr/>
        </p:nvSpPr>
        <p:spPr>
          <a:xfrm>
            <a:off x="13917168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100%</a:t>
            </a:r>
          </a:p>
        </p:txBody>
      </p:sp>
      <p:sp>
        <p:nvSpPr>
          <p:cNvPr id="28" name="Text Asian / Pacific&#10;Islander"/>
          <p:cNvSpPr txBox="1"/>
          <p:nvPr/>
        </p:nvSpPr>
        <p:spPr>
          <a:xfrm>
            <a:off x="941832" y="280263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Asian / Pacific</a:t>
            </a:r>
          </a:p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Islander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51376" y="2903220"/>
            <a:ext cx="1199789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151376" y="3241548"/>
            <a:ext cx="1519732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 11.8%"/>
          <p:cNvSpPr txBox="1"/>
          <p:nvPr/>
        </p:nvSpPr>
        <p:spPr>
          <a:xfrm>
            <a:off x="5442605" y="280720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11.8%</a:t>
            </a:r>
          </a:p>
        </p:txBody>
      </p:sp>
      <p:sp>
        <p:nvSpPr>
          <p:cNvPr id="32" name="Text 15.0%"/>
          <p:cNvSpPr txBox="1"/>
          <p:nvPr/>
        </p:nvSpPr>
        <p:spPr>
          <a:xfrm>
            <a:off x="5762548" y="314553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15.0%</a:t>
            </a:r>
          </a:p>
        </p:txBody>
      </p:sp>
      <p:sp>
        <p:nvSpPr>
          <p:cNvPr id="33" name="Text 9 / 76"/>
          <p:cNvSpPr txBox="1"/>
          <p:nvPr/>
        </p:nvSpPr>
        <p:spPr>
          <a:xfrm>
            <a:off x="15654528" y="287121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9 / 76</a:t>
            </a:r>
          </a:p>
        </p:txBody>
      </p:sp>
      <p:sp>
        <p:nvSpPr>
          <p:cNvPr id="34" name="Text Black / African"/>
          <p:cNvSpPr txBox="1"/>
          <p:nvPr/>
        </p:nvSpPr>
        <p:spPr>
          <a:xfrm>
            <a:off x="941832" y="362559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Black / African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51376" y="3726180"/>
            <a:ext cx="5332395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151376" y="4064508"/>
            <a:ext cx="2228941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 52.6%"/>
          <p:cNvSpPr txBox="1"/>
          <p:nvPr/>
        </p:nvSpPr>
        <p:spPr>
          <a:xfrm>
            <a:off x="9575211" y="363016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52.6%</a:t>
            </a:r>
          </a:p>
        </p:txBody>
      </p:sp>
      <p:sp>
        <p:nvSpPr>
          <p:cNvPr id="38" name="Text 22.0%"/>
          <p:cNvSpPr txBox="1"/>
          <p:nvPr/>
        </p:nvSpPr>
        <p:spPr>
          <a:xfrm>
            <a:off x="6471757" y="396849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22.0%</a:t>
            </a:r>
          </a:p>
        </p:txBody>
      </p:sp>
      <p:sp>
        <p:nvSpPr>
          <p:cNvPr id="39" name="Text 40 / 76"/>
          <p:cNvSpPr txBox="1"/>
          <p:nvPr/>
        </p:nvSpPr>
        <p:spPr>
          <a:xfrm>
            <a:off x="15654528" y="369417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40 / 76</a:t>
            </a:r>
          </a:p>
        </p:txBody>
      </p:sp>
      <p:sp>
        <p:nvSpPr>
          <p:cNvPr id="40" name="Text Hispanic / Latino"/>
          <p:cNvSpPr txBox="1"/>
          <p:nvPr/>
        </p:nvSpPr>
        <p:spPr>
          <a:xfrm>
            <a:off x="941832" y="444855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Hispanic / Latino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151376" y="4549140"/>
            <a:ext cx="1999648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151376" y="4887468"/>
            <a:ext cx="2735519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 19.7%"/>
          <p:cNvSpPr txBox="1"/>
          <p:nvPr/>
        </p:nvSpPr>
        <p:spPr>
          <a:xfrm>
            <a:off x="6242464" y="445312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19.7%</a:t>
            </a:r>
          </a:p>
        </p:txBody>
      </p:sp>
      <p:sp>
        <p:nvSpPr>
          <p:cNvPr id="44" name="Text 27.0%"/>
          <p:cNvSpPr txBox="1"/>
          <p:nvPr/>
        </p:nvSpPr>
        <p:spPr>
          <a:xfrm>
            <a:off x="6978335" y="479145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27.0%</a:t>
            </a:r>
          </a:p>
        </p:txBody>
      </p:sp>
      <p:sp>
        <p:nvSpPr>
          <p:cNvPr id="45" name="Text 15 / 76"/>
          <p:cNvSpPr txBox="1"/>
          <p:nvPr/>
        </p:nvSpPr>
        <p:spPr>
          <a:xfrm>
            <a:off x="15654528" y="451713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15 / 76</a:t>
            </a:r>
          </a:p>
        </p:txBody>
      </p:sp>
      <p:sp>
        <p:nvSpPr>
          <p:cNvPr id="46" name="Text Multiracial"/>
          <p:cNvSpPr txBox="1"/>
          <p:nvPr/>
        </p:nvSpPr>
        <p:spPr>
          <a:xfrm>
            <a:off x="941832" y="527151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Multiracial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151376" y="5372100"/>
            <a:ext cx="666549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151376" y="5710428"/>
            <a:ext cx="1013155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 6.6%"/>
          <p:cNvSpPr txBox="1"/>
          <p:nvPr/>
        </p:nvSpPr>
        <p:spPr>
          <a:xfrm>
            <a:off x="4909365" y="527608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6.6%</a:t>
            </a:r>
          </a:p>
        </p:txBody>
      </p:sp>
      <p:sp>
        <p:nvSpPr>
          <p:cNvPr id="50" name="Text 10.0%"/>
          <p:cNvSpPr txBox="1"/>
          <p:nvPr/>
        </p:nvSpPr>
        <p:spPr>
          <a:xfrm>
            <a:off x="5255971" y="561441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10.0%</a:t>
            </a:r>
          </a:p>
        </p:txBody>
      </p:sp>
      <p:sp>
        <p:nvSpPr>
          <p:cNvPr id="51" name="Text 5 / 76"/>
          <p:cNvSpPr txBox="1"/>
          <p:nvPr/>
        </p:nvSpPr>
        <p:spPr>
          <a:xfrm>
            <a:off x="15654528" y="534009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5 / 76</a:t>
            </a:r>
          </a:p>
        </p:txBody>
      </p:sp>
      <p:sp>
        <p:nvSpPr>
          <p:cNvPr id="52" name="Text Native American"/>
          <p:cNvSpPr txBox="1"/>
          <p:nvPr/>
        </p:nvSpPr>
        <p:spPr>
          <a:xfrm>
            <a:off x="941832" y="609447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Native American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151376" y="6195060"/>
            <a:ext cx="0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151376" y="6533388"/>
            <a:ext cx="101315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 0.0%"/>
          <p:cNvSpPr txBox="1"/>
          <p:nvPr/>
        </p:nvSpPr>
        <p:spPr>
          <a:xfrm>
            <a:off x="4242816" y="609904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0.0%</a:t>
            </a:r>
          </a:p>
        </p:txBody>
      </p:sp>
      <p:sp>
        <p:nvSpPr>
          <p:cNvPr id="56" name="Text 1.0%"/>
          <p:cNvSpPr txBox="1"/>
          <p:nvPr/>
        </p:nvSpPr>
        <p:spPr>
          <a:xfrm>
            <a:off x="4344131" y="643737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1.0%</a:t>
            </a:r>
          </a:p>
        </p:txBody>
      </p:sp>
      <p:sp>
        <p:nvSpPr>
          <p:cNvPr id="57" name="Text 0 / 76"/>
          <p:cNvSpPr txBox="1"/>
          <p:nvPr/>
        </p:nvSpPr>
        <p:spPr>
          <a:xfrm>
            <a:off x="15654528" y="616305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0 / 76</a:t>
            </a:r>
          </a:p>
        </p:txBody>
      </p:sp>
      <p:sp>
        <p:nvSpPr>
          <p:cNvPr id="58" name="Text White"/>
          <p:cNvSpPr txBox="1"/>
          <p:nvPr/>
        </p:nvSpPr>
        <p:spPr>
          <a:xfrm>
            <a:off x="941832" y="691743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White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151376" y="7018020"/>
            <a:ext cx="799859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4151376" y="7356348"/>
            <a:ext cx="2735519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 7.9%"/>
          <p:cNvSpPr txBox="1"/>
          <p:nvPr/>
        </p:nvSpPr>
        <p:spPr>
          <a:xfrm>
            <a:off x="5042675" y="692200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7.9%</a:t>
            </a:r>
          </a:p>
        </p:txBody>
      </p:sp>
      <p:sp>
        <p:nvSpPr>
          <p:cNvPr id="62" name="Text 27.0%"/>
          <p:cNvSpPr txBox="1"/>
          <p:nvPr/>
        </p:nvSpPr>
        <p:spPr>
          <a:xfrm>
            <a:off x="6978335" y="726033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27.0%</a:t>
            </a:r>
          </a:p>
        </p:txBody>
      </p:sp>
      <p:sp>
        <p:nvSpPr>
          <p:cNvPr id="63" name="Text 6 / 76"/>
          <p:cNvSpPr txBox="1"/>
          <p:nvPr/>
        </p:nvSpPr>
        <p:spPr>
          <a:xfrm>
            <a:off x="15654528" y="698601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6 / 76</a:t>
            </a:r>
          </a:p>
        </p:txBody>
      </p:sp>
      <p:sp>
        <p:nvSpPr>
          <p:cNvPr id="64" name="Text 1 other/unknown application record is included in "/>
          <p:cNvSpPr txBox="1"/>
          <p:nvPr/>
        </p:nvSpPr>
        <p:spPr>
          <a:xfrm>
            <a:off x="978408" y="8211312"/>
            <a:ext cx="16276320" cy="29260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26474"/>
                </a:solidFill>
                <a:latin typeface="Arial"/>
              </a:defRPr>
            </a:pPr>
            <a:r>
              <a:t>1 other/unknown application record is included in the denominator but has no matching school benchmark category.</a:t>
            </a:r>
          </a:p>
        </p:txBody>
      </p:sp>
      <p:pic>
        <p:nvPicPr>
          <p:cNvPr id="65" name="Picture 64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007B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SCHOOL&#10;COMPARISON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SCHOOL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COMPARISON</a:t>
            </a:r>
          </a:p>
        </p:txBody>
      </p:sp>
      <p:sp>
        <p:nvSpPr>
          <p:cNvPr id="5" name="Text Ingraham: applicants vs. school enrollment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Ingraham: applicants vs. school enrollment</a:t>
            </a:r>
          </a:p>
        </p:txBody>
      </p:sp>
      <p:sp>
        <p:nvSpPr>
          <p:cNvPr id="6" name="Text 45 applied | 17 offered / waitlisted | 13 accepted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45 applied | 17 offered / waitlisted | 13 accepted a place | 13 completed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Ingraham’s Hispanic applicant share is slightly ab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Ingraham’s Hispanic applicant share is slightly above its school share; White applicants have the largest shortfall.</a:t>
            </a:r>
          </a:p>
        </p:txBody>
      </p:sp>
      <p:sp>
        <p:nvSpPr>
          <p:cNvPr id="10" name="Text Sources: audited workbook, School Analysis; Seattl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Sources: audited workbook, School Analysis; Seattle Public Schools 2024–25 enrollment benchmark, Table 10-C, p. 259. Rounded school shares may not total 100%.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19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19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42232" y="2217420"/>
            <a:ext cx="173736" cy="173736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Program applicants (2025–26)"/>
          <p:cNvSpPr txBox="1"/>
          <p:nvPr/>
        </p:nvSpPr>
        <p:spPr>
          <a:xfrm>
            <a:off x="4434840" y="2121408"/>
            <a:ext cx="4636008" cy="3657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13334A"/>
                </a:solidFill>
                <a:latin typeface="Arial"/>
              </a:defRPr>
            </a:pPr>
            <a:r>
              <a:t>Program applicants (2025–26)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400032" y="2217420"/>
            <a:ext cx="173736" cy="173736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School enrollment (2024–25)"/>
          <p:cNvSpPr txBox="1"/>
          <p:nvPr/>
        </p:nvSpPr>
        <p:spPr>
          <a:xfrm>
            <a:off x="9692640" y="2121408"/>
            <a:ext cx="4754880" cy="3657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13334A"/>
                </a:solidFill>
                <a:latin typeface="Arial"/>
              </a:defRPr>
            </a:pPr>
            <a:r>
              <a:t>School enrollment (2024–25)</a:t>
            </a:r>
          </a:p>
        </p:txBody>
      </p:sp>
      <p:sp>
        <p:nvSpPr>
          <p:cNvPr id="17" name="Text Applicant count"/>
          <p:cNvSpPr txBox="1"/>
          <p:nvPr/>
        </p:nvSpPr>
        <p:spPr>
          <a:xfrm>
            <a:off x="15398496" y="2103120"/>
            <a:ext cx="2148840" cy="44805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09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0B263D"/>
                </a:solidFill>
                <a:latin typeface="Arial"/>
              </a:defRPr>
            </a:pPr>
            <a:r>
              <a:t>Applicant count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51376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 0%"/>
          <p:cNvSpPr txBox="1"/>
          <p:nvPr/>
        </p:nvSpPr>
        <p:spPr>
          <a:xfrm>
            <a:off x="3785615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684264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 25%"/>
          <p:cNvSpPr txBox="1"/>
          <p:nvPr/>
        </p:nvSpPr>
        <p:spPr>
          <a:xfrm>
            <a:off x="6318504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25%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217152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 50%"/>
          <p:cNvSpPr txBox="1"/>
          <p:nvPr/>
        </p:nvSpPr>
        <p:spPr>
          <a:xfrm>
            <a:off x="8851392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50%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1750040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 75%"/>
          <p:cNvSpPr txBox="1"/>
          <p:nvPr/>
        </p:nvSpPr>
        <p:spPr>
          <a:xfrm>
            <a:off x="11384280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75%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282928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 100%"/>
          <p:cNvSpPr txBox="1"/>
          <p:nvPr/>
        </p:nvSpPr>
        <p:spPr>
          <a:xfrm>
            <a:off x="13917168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100%</a:t>
            </a:r>
          </a:p>
        </p:txBody>
      </p:sp>
      <p:sp>
        <p:nvSpPr>
          <p:cNvPr id="28" name="Text Asian / Pacific&#10;Islander"/>
          <p:cNvSpPr txBox="1"/>
          <p:nvPr/>
        </p:nvSpPr>
        <p:spPr>
          <a:xfrm>
            <a:off x="941832" y="280263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Asian / Pacific</a:t>
            </a:r>
          </a:p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Islander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51376" y="2903220"/>
            <a:ext cx="900582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151376" y="3241548"/>
            <a:ext cx="810524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 8.9%"/>
          <p:cNvSpPr txBox="1"/>
          <p:nvPr/>
        </p:nvSpPr>
        <p:spPr>
          <a:xfrm>
            <a:off x="5143398" y="280720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8.9%</a:t>
            </a:r>
          </a:p>
        </p:txBody>
      </p:sp>
      <p:sp>
        <p:nvSpPr>
          <p:cNvPr id="32" name="Text 8.0%"/>
          <p:cNvSpPr txBox="1"/>
          <p:nvPr/>
        </p:nvSpPr>
        <p:spPr>
          <a:xfrm>
            <a:off x="5053340" y="314553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8.0%</a:t>
            </a:r>
          </a:p>
        </p:txBody>
      </p:sp>
      <p:sp>
        <p:nvSpPr>
          <p:cNvPr id="33" name="Text 4 / 45"/>
          <p:cNvSpPr txBox="1"/>
          <p:nvPr/>
        </p:nvSpPr>
        <p:spPr>
          <a:xfrm>
            <a:off x="15654528" y="287121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4 / 45</a:t>
            </a:r>
          </a:p>
        </p:txBody>
      </p:sp>
      <p:sp>
        <p:nvSpPr>
          <p:cNvPr id="34" name="Text Black / African"/>
          <p:cNvSpPr txBox="1"/>
          <p:nvPr/>
        </p:nvSpPr>
        <p:spPr>
          <a:xfrm>
            <a:off x="941832" y="362559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Black / African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51376" y="3726180"/>
            <a:ext cx="6304076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151376" y="4064508"/>
            <a:ext cx="1013155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 62.2%"/>
          <p:cNvSpPr txBox="1"/>
          <p:nvPr/>
        </p:nvSpPr>
        <p:spPr>
          <a:xfrm>
            <a:off x="10546892" y="363016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62.2%</a:t>
            </a:r>
          </a:p>
        </p:txBody>
      </p:sp>
      <p:sp>
        <p:nvSpPr>
          <p:cNvPr id="38" name="Text 10.0%"/>
          <p:cNvSpPr txBox="1"/>
          <p:nvPr/>
        </p:nvSpPr>
        <p:spPr>
          <a:xfrm>
            <a:off x="5255971" y="396849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10.0%</a:t>
            </a:r>
          </a:p>
        </p:txBody>
      </p:sp>
      <p:sp>
        <p:nvSpPr>
          <p:cNvPr id="39" name="Text 28 / 45"/>
          <p:cNvSpPr txBox="1"/>
          <p:nvPr/>
        </p:nvSpPr>
        <p:spPr>
          <a:xfrm>
            <a:off x="15654528" y="369417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28 / 45</a:t>
            </a:r>
          </a:p>
        </p:txBody>
      </p:sp>
      <p:sp>
        <p:nvSpPr>
          <p:cNvPr id="40" name="Text Hispanic / Latino"/>
          <p:cNvSpPr txBox="1"/>
          <p:nvPr/>
        </p:nvSpPr>
        <p:spPr>
          <a:xfrm>
            <a:off x="941832" y="444855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Hispanic / Latino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151376" y="4549140"/>
            <a:ext cx="2251456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151376" y="4887468"/>
            <a:ext cx="2026310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 22.2%"/>
          <p:cNvSpPr txBox="1"/>
          <p:nvPr/>
        </p:nvSpPr>
        <p:spPr>
          <a:xfrm>
            <a:off x="6494272" y="445312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22.2%</a:t>
            </a:r>
          </a:p>
        </p:txBody>
      </p:sp>
      <p:sp>
        <p:nvSpPr>
          <p:cNvPr id="44" name="Text 20.0%"/>
          <p:cNvSpPr txBox="1"/>
          <p:nvPr/>
        </p:nvSpPr>
        <p:spPr>
          <a:xfrm>
            <a:off x="6269126" y="479145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20.0%</a:t>
            </a:r>
          </a:p>
        </p:txBody>
      </p:sp>
      <p:sp>
        <p:nvSpPr>
          <p:cNvPr id="45" name="Text 10 / 45"/>
          <p:cNvSpPr txBox="1"/>
          <p:nvPr/>
        </p:nvSpPr>
        <p:spPr>
          <a:xfrm>
            <a:off x="15654528" y="451713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10 / 45</a:t>
            </a:r>
          </a:p>
        </p:txBody>
      </p:sp>
      <p:sp>
        <p:nvSpPr>
          <p:cNvPr id="46" name="Text Multiracial"/>
          <p:cNvSpPr txBox="1"/>
          <p:nvPr/>
        </p:nvSpPr>
        <p:spPr>
          <a:xfrm>
            <a:off x="941832" y="527151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Multiracial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151376" y="5372100"/>
            <a:ext cx="225145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151376" y="5710428"/>
            <a:ext cx="1114470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 2.2%"/>
          <p:cNvSpPr txBox="1"/>
          <p:nvPr/>
        </p:nvSpPr>
        <p:spPr>
          <a:xfrm>
            <a:off x="4467961" y="527608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2.2%</a:t>
            </a:r>
          </a:p>
        </p:txBody>
      </p:sp>
      <p:sp>
        <p:nvSpPr>
          <p:cNvPr id="50" name="Text 11.0%"/>
          <p:cNvSpPr txBox="1"/>
          <p:nvPr/>
        </p:nvSpPr>
        <p:spPr>
          <a:xfrm>
            <a:off x="5357286" y="561441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11.0%</a:t>
            </a:r>
          </a:p>
        </p:txBody>
      </p:sp>
      <p:sp>
        <p:nvSpPr>
          <p:cNvPr id="51" name="Text 1 / 45"/>
          <p:cNvSpPr txBox="1"/>
          <p:nvPr/>
        </p:nvSpPr>
        <p:spPr>
          <a:xfrm>
            <a:off x="15654528" y="534009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1 / 45</a:t>
            </a:r>
          </a:p>
        </p:txBody>
      </p:sp>
      <p:sp>
        <p:nvSpPr>
          <p:cNvPr id="52" name="Text Native American"/>
          <p:cNvSpPr txBox="1"/>
          <p:nvPr/>
        </p:nvSpPr>
        <p:spPr>
          <a:xfrm>
            <a:off x="941832" y="609447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Native American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151376" y="6195060"/>
            <a:ext cx="225145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151376" y="6533388"/>
            <a:ext cx="0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 2.2%"/>
          <p:cNvSpPr txBox="1"/>
          <p:nvPr/>
        </p:nvSpPr>
        <p:spPr>
          <a:xfrm>
            <a:off x="4467961" y="609904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2.2%</a:t>
            </a:r>
          </a:p>
        </p:txBody>
      </p:sp>
      <p:sp>
        <p:nvSpPr>
          <p:cNvPr id="56" name="Text 0.0%"/>
          <p:cNvSpPr txBox="1"/>
          <p:nvPr/>
        </p:nvSpPr>
        <p:spPr>
          <a:xfrm>
            <a:off x="4242816" y="643737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0.0%</a:t>
            </a:r>
          </a:p>
        </p:txBody>
      </p:sp>
      <p:sp>
        <p:nvSpPr>
          <p:cNvPr id="57" name="Text 1 / 45"/>
          <p:cNvSpPr txBox="1"/>
          <p:nvPr/>
        </p:nvSpPr>
        <p:spPr>
          <a:xfrm>
            <a:off x="15654528" y="616305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1 / 45</a:t>
            </a:r>
          </a:p>
        </p:txBody>
      </p:sp>
      <p:sp>
        <p:nvSpPr>
          <p:cNvPr id="58" name="Text White"/>
          <p:cNvSpPr txBox="1"/>
          <p:nvPr/>
        </p:nvSpPr>
        <p:spPr>
          <a:xfrm>
            <a:off x="941832" y="691743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White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151376" y="7018020"/>
            <a:ext cx="225145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4151376" y="7356348"/>
            <a:ext cx="5065776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 2.2%"/>
          <p:cNvSpPr txBox="1"/>
          <p:nvPr/>
        </p:nvSpPr>
        <p:spPr>
          <a:xfrm>
            <a:off x="4467961" y="692200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2.2%</a:t>
            </a:r>
          </a:p>
        </p:txBody>
      </p:sp>
      <p:sp>
        <p:nvSpPr>
          <p:cNvPr id="62" name="Text 50.0%"/>
          <p:cNvSpPr txBox="1"/>
          <p:nvPr/>
        </p:nvSpPr>
        <p:spPr>
          <a:xfrm>
            <a:off x="9308592" y="726033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50.0%</a:t>
            </a:r>
          </a:p>
        </p:txBody>
      </p:sp>
      <p:sp>
        <p:nvSpPr>
          <p:cNvPr id="63" name="Text 1 / 45"/>
          <p:cNvSpPr txBox="1"/>
          <p:nvPr/>
        </p:nvSpPr>
        <p:spPr>
          <a:xfrm>
            <a:off x="15654528" y="698601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1 / 45</a:t>
            </a:r>
          </a:p>
        </p:txBody>
      </p:sp>
      <p:pic>
        <p:nvPicPr>
          <p:cNvPr id="64" name="Picture 63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007B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SCHOOL&#10;COMPARISON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SCHOOL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COMPARISON</a:t>
            </a:r>
          </a:p>
        </p:txBody>
      </p:sp>
      <p:sp>
        <p:nvSpPr>
          <p:cNvPr id="5" name="Text Garfield: applicants vs. school enrollment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Garfield: applicants vs. school enrollment</a:t>
            </a:r>
          </a:p>
        </p:txBody>
      </p:sp>
      <p:sp>
        <p:nvSpPr>
          <p:cNvPr id="6" name="Text 32 applied | 19 offered / waitlisted | 12 accepted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32 applied | 19 offered / waitlisted | 12 accepted a place | 5 completed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Garfield has no Asian/Pacific Islander application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Garfield has no Asian/Pacific Islander applications in this group of 32; the enrollment benchmark is 12%.</a:t>
            </a:r>
          </a:p>
        </p:txBody>
      </p:sp>
      <p:sp>
        <p:nvSpPr>
          <p:cNvPr id="10" name="Text Sources: audited workbook, School Analysis; Seattl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Sources: audited workbook, School Analysis; Seattle Public Schools 2024–25 enrollment benchmark, Table 10-C, p. 258. Rounded school shares may not total 100%.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20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42232" y="2217420"/>
            <a:ext cx="173736" cy="173736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Program applicants (2025–26)"/>
          <p:cNvSpPr txBox="1"/>
          <p:nvPr/>
        </p:nvSpPr>
        <p:spPr>
          <a:xfrm>
            <a:off x="4434840" y="2121408"/>
            <a:ext cx="4636008" cy="3657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13334A"/>
                </a:solidFill>
                <a:latin typeface="Arial"/>
              </a:defRPr>
            </a:pPr>
            <a:r>
              <a:t>Program applicants (2025–26)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400032" y="2217420"/>
            <a:ext cx="173736" cy="173736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School enrollment (2024–25)"/>
          <p:cNvSpPr txBox="1"/>
          <p:nvPr/>
        </p:nvSpPr>
        <p:spPr>
          <a:xfrm>
            <a:off x="9692640" y="2121408"/>
            <a:ext cx="4754880" cy="3657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13334A"/>
                </a:solidFill>
                <a:latin typeface="Arial"/>
              </a:defRPr>
            </a:pPr>
            <a:r>
              <a:t>School enrollment (2024–25)</a:t>
            </a:r>
          </a:p>
        </p:txBody>
      </p:sp>
      <p:sp>
        <p:nvSpPr>
          <p:cNvPr id="17" name="Text Applicant count"/>
          <p:cNvSpPr txBox="1"/>
          <p:nvPr/>
        </p:nvSpPr>
        <p:spPr>
          <a:xfrm>
            <a:off x="15398496" y="2103120"/>
            <a:ext cx="2148840" cy="44805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09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0B263D"/>
                </a:solidFill>
                <a:latin typeface="Arial"/>
              </a:defRPr>
            </a:pPr>
            <a:r>
              <a:t>Applicant count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51376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 0%"/>
          <p:cNvSpPr txBox="1"/>
          <p:nvPr/>
        </p:nvSpPr>
        <p:spPr>
          <a:xfrm>
            <a:off x="3785615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684264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 25%"/>
          <p:cNvSpPr txBox="1"/>
          <p:nvPr/>
        </p:nvSpPr>
        <p:spPr>
          <a:xfrm>
            <a:off x="6318504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25%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217152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 50%"/>
          <p:cNvSpPr txBox="1"/>
          <p:nvPr/>
        </p:nvSpPr>
        <p:spPr>
          <a:xfrm>
            <a:off x="8851392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50%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1750040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 75%"/>
          <p:cNvSpPr txBox="1"/>
          <p:nvPr/>
        </p:nvSpPr>
        <p:spPr>
          <a:xfrm>
            <a:off x="11384280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75%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282928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 100%"/>
          <p:cNvSpPr txBox="1"/>
          <p:nvPr/>
        </p:nvSpPr>
        <p:spPr>
          <a:xfrm>
            <a:off x="13917168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100%</a:t>
            </a:r>
          </a:p>
        </p:txBody>
      </p:sp>
      <p:sp>
        <p:nvSpPr>
          <p:cNvPr id="28" name="Text Asian / Pacific&#10;Islander"/>
          <p:cNvSpPr txBox="1"/>
          <p:nvPr/>
        </p:nvSpPr>
        <p:spPr>
          <a:xfrm>
            <a:off x="941832" y="280263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Asian / Pacific</a:t>
            </a:r>
          </a:p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Islander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51376" y="2903220"/>
            <a:ext cx="0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151376" y="3241548"/>
            <a:ext cx="1215786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 0.0%"/>
          <p:cNvSpPr txBox="1"/>
          <p:nvPr/>
        </p:nvSpPr>
        <p:spPr>
          <a:xfrm>
            <a:off x="4242816" y="280720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0.0%</a:t>
            </a:r>
          </a:p>
        </p:txBody>
      </p:sp>
      <p:sp>
        <p:nvSpPr>
          <p:cNvPr id="32" name="Text 12.0%"/>
          <p:cNvSpPr txBox="1"/>
          <p:nvPr/>
        </p:nvSpPr>
        <p:spPr>
          <a:xfrm>
            <a:off x="5458602" y="314553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12.0%</a:t>
            </a:r>
          </a:p>
        </p:txBody>
      </p:sp>
      <p:sp>
        <p:nvSpPr>
          <p:cNvPr id="33" name="Text 0 / 32"/>
          <p:cNvSpPr txBox="1"/>
          <p:nvPr/>
        </p:nvSpPr>
        <p:spPr>
          <a:xfrm>
            <a:off x="15654528" y="287121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0 / 32</a:t>
            </a:r>
          </a:p>
        </p:txBody>
      </p:sp>
      <p:sp>
        <p:nvSpPr>
          <p:cNvPr id="34" name="Text Black / African"/>
          <p:cNvSpPr txBox="1"/>
          <p:nvPr/>
        </p:nvSpPr>
        <p:spPr>
          <a:xfrm>
            <a:off x="941832" y="362559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Black / African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51376" y="3726180"/>
            <a:ext cx="7915275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151376" y="4064508"/>
            <a:ext cx="3039465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 78.1%"/>
          <p:cNvSpPr txBox="1"/>
          <p:nvPr/>
        </p:nvSpPr>
        <p:spPr>
          <a:xfrm>
            <a:off x="12158090" y="363016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78.1%</a:t>
            </a:r>
          </a:p>
        </p:txBody>
      </p:sp>
      <p:sp>
        <p:nvSpPr>
          <p:cNvPr id="38" name="Text 30.0%"/>
          <p:cNvSpPr txBox="1"/>
          <p:nvPr/>
        </p:nvSpPr>
        <p:spPr>
          <a:xfrm>
            <a:off x="7282281" y="396849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30.0%</a:t>
            </a:r>
          </a:p>
        </p:txBody>
      </p:sp>
      <p:sp>
        <p:nvSpPr>
          <p:cNvPr id="39" name="Text 25 / 32"/>
          <p:cNvSpPr txBox="1"/>
          <p:nvPr/>
        </p:nvSpPr>
        <p:spPr>
          <a:xfrm>
            <a:off x="15654528" y="369417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25 / 32</a:t>
            </a:r>
          </a:p>
        </p:txBody>
      </p:sp>
      <p:sp>
        <p:nvSpPr>
          <p:cNvPr id="40" name="Text Hispanic / Latino"/>
          <p:cNvSpPr txBox="1"/>
          <p:nvPr/>
        </p:nvSpPr>
        <p:spPr>
          <a:xfrm>
            <a:off x="941832" y="444855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Hispanic / Latino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151376" y="4549140"/>
            <a:ext cx="949833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151376" y="4887468"/>
            <a:ext cx="1013155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 9.4%"/>
          <p:cNvSpPr txBox="1"/>
          <p:nvPr/>
        </p:nvSpPr>
        <p:spPr>
          <a:xfrm>
            <a:off x="5192649" y="445312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9.4%</a:t>
            </a:r>
          </a:p>
        </p:txBody>
      </p:sp>
      <p:sp>
        <p:nvSpPr>
          <p:cNvPr id="44" name="Text 10.0%"/>
          <p:cNvSpPr txBox="1"/>
          <p:nvPr/>
        </p:nvSpPr>
        <p:spPr>
          <a:xfrm>
            <a:off x="5255971" y="479145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10.0%</a:t>
            </a:r>
          </a:p>
        </p:txBody>
      </p:sp>
      <p:sp>
        <p:nvSpPr>
          <p:cNvPr id="45" name="Text 3 / 32"/>
          <p:cNvSpPr txBox="1"/>
          <p:nvPr/>
        </p:nvSpPr>
        <p:spPr>
          <a:xfrm>
            <a:off x="15654528" y="451713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3 / 32</a:t>
            </a:r>
          </a:p>
        </p:txBody>
      </p:sp>
      <p:sp>
        <p:nvSpPr>
          <p:cNvPr id="46" name="Text Multiracial"/>
          <p:cNvSpPr txBox="1"/>
          <p:nvPr/>
        </p:nvSpPr>
        <p:spPr>
          <a:xfrm>
            <a:off x="941832" y="527151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Multiracial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151376" y="5372100"/>
            <a:ext cx="949833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151376" y="5710428"/>
            <a:ext cx="1317101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 9.4%"/>
          <p:cNvSpPr txBox="1"/>
          <p:nvPr/>
        </p:nvSpPr>
        <p:spPr>
          <a:xfrm>
            <a:off x="5192649" y="527608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9.4%</a:t>
            </a:r>
          </a:p>
        </p:txBody>
      </p:sp>
      <p:sp>
        <p:nvSpPr>
          <p:cNvPr id="50" name="Text 13.0%"/>
          <p:cNvSpPr txBox="1"/>
          <p:nvPr/>
        </p:nvSpPr>
        <p:spPr>
          <a:xfrm>
            <a:off x="5559917" y="561441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13.0%</a:t>
            </a:r>
          </a:p>
        </p:txBody>
      </p:sp>
      <p:sp>
        <p:nvSpPr>
          <p:cNvPr id="51" name="Text 3 / 32"/>
          <p:cNvSpPr txBox="1"/>
          <p:nvPr/>
        </p:nvSpPr>
        <p:spPr>
          <a:xfrm>
            <a:off x="15654528" y="534009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3 / 32</a:t>
            </a:r>
          </a:p>
        </p:txBody>
      </p:sp>
      <p:sp>
        <p:nvSpPr>
          <p:cNvPr id="52" name="Text Native American"/>
          <p:cNvSpPr txBox="1"/>
          <p:nvPr/>
        </p:nvSpPr>
        <p:spPr>
          <a:xfrm>
            <a:off x="941832" y="609447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Native American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151376" y="6195060"/>
            <a:ext cx="0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151376" y="6533388"/>
            <a:ext cx="101315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 0.0%"/>
          <p:cNvSpPr txBox="1"/>
          <p:nvPr/>
        </p:nvSpPr>
        <p:spPr>
          <a:xfrm>
            <a:off x="4242816" y="609904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0.0%</a:t>
            </a:r>
          </a:p>
        </p:txBody>
      </p:sp>
      <p:sp>
        <p:nvSpPr>
          <p:cNvPr id="56" name="Text 1.0%"/>
          <p:cNvSpPr txBox="1"/>
          <p:nvPr/>
        </p:nvSpPr>
        <p:spPr>
          <a:xfrm>
            <a:off x="4344131" y="643737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1.0%</a:t>
            </a:r>
          </a:p>
        </p:txBody>
      </p:sp>
      <p:sp>
        <p:nvSpPr>
          <p:cNvPr id="57" name="Text 0 / 32"/>
          <p:cNvSpPr txBox="1"/>
          <p:nvPr/>
        </p:nvSpPr>
        <p:spPr>
          <a:xfrm>
            <a:off x="15654528" y="616305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0 / 32</a:t>
            </a:r>
          </a:p>
        </p:txBody>
      </p:sp>
      <p:sp>
        <p:nvSpPr>
          <p:cNvPr id="58" name="Text White"/>
          <p:cNvSpPr txBox="1"/>
          <p:nvPr/>
        </p:nvSpPr>
        <p:spPr>
          <a:xfrm>
            <a:off x="941832" y="691743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White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151376" y="7018020"/>
            <a:ext cx="316611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4151376" y="7356348"/>
            <a:ext cx="3546043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 3.1%"/>
          <p:cNvSpPr txBox="1"/>
          <p:nvPr/>
        </p:nvSpPr>
        <p:spPr>
          <a:xfrm>
            <a:off x="4559427" y="692200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3.1%</a:t>
            </a:r>
          </a:p>
        </p:txBody>
      </p:sp>
      <p:sp>
        <p:nvSpPr>
          <p:cNvPr id="62" name="Text 35.0%"/>
          <p:cNvSpPr txBox="1"/>
          <p:nvPr/>
        </p:nvSpPr>
        <p:spPr>
          <a:xfrm>
            <a:off x="7788859" y="726033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35.0%</a:t>
            </a:r>
          </a:p>
        </p:txBody>
      </p:sp>
      <p:sp>
        <p:nvSpPr>
          <p:cNvPr id="63" name="Text 1 / 32"/>
          <p:cNvSpPr txBox="1"/>
          <p:nvPr/>
        </p:nvSpPr>
        <p:spPr>
          <a:xfrm>
            <a:off x="15654528" y="698601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1 / 32</a:t>
            </a:r>
          </a:p>
        </p:txBody>
      </p:sp>
      <p:pic>
        <p:nvPicPr>
          <p:cNvPr id="64" name="Picture 63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007B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SCHOOL&#10;COMPARISON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SCHOOL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COMPARISON</a:t>
            </a:r>
          </a:p>
        </p:txBody>
      </p:sp>
      <p:sp>
        <p:nvSpPr>
          <p:cNvPr id="5" name="Text Cleveland STEM: applicants vs. school enrollment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Cleveland STEM: applicants vs. school enrollment</a:t>
            </a:r>
          </a:p>
        </p:txBody>
      </p:sp>
      <p:sp>
        <p:nvSpPr>
          <p:cNvPr id="6" name="Text 32 applied | 14 offered / waitlisted | 9 accepted 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32 applied | 14 offered / waitlisted | 9 accepted a place | 6 completed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Cleveland STEM has no Hispanic applications in thi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Cleveland STEM has no Hispanic applications in this group of 32; the enrollment benchmark is 12%.</a:t>
            </a:r>
          </a:p>
        </p:txBody>
      </p:sp>
      <p:sp>
        <p:nvSpPr>
          <p:cNvPr id="10" name="Text Sources: audited workbook, School Analysis; Seattl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Sources: audited workbook, School Analysis; Seattle Public Schools 2024–25 enrollment benchmark, Table 10-C, p. 262. Rounded school shares may not total 100%.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21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21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42232" y="2217420"/>
            <a:ext cx="173736" cy="173736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Program applicants (2025–26)"/>
          <p:cNvSpPr txBox="1"/>
          <p:nvPr/>
        </p:nvSpPr>
        <p:spPr>
          <a:xfrm>
            <a:off x="4434840" y="2121408"/>
            <a:ext cx="4636008" cy="3657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13334A"/>
                </a:solidFill>
                <a:latin typeface="Arial"/>
              </a:defRPr>
            </a:pPr>
            <a:r>
              <a:t>Program applicants (2025–26)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400032" y="2217420"/>
            <a:ext cx="173736" cy="173736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School enrollment (2024–25)"/>
          <p:cNvSpPr txBox="1"/>
          <p:nvPr/>
        </p:nvSpPr>
        <p:spPr>
          <a:xfrm>
            <a:off x="9692640" y="2121408"/>
            <a:ext cx="4754880" cy="3657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13334A"/>
                </a:solidFill>
                <a:latin typeface="Arial"/>
              </a:defRPr>
            </a:pPr>
            <a:r>
              <a:t>School enrollment (2024–25)</a:t>
            </a:r>
          </a:p>
        </p:txBody>
      </p:sp>
      <p:sp>
        <p:nvSpPr>
          <p:cNvPr id="17" name="Text Applicant count"/>
          <p:cNvSpPr txBox="1"/>
          <p:nvPr/>
        </p:nvSpPr>
        <p:spPr>
          <a:xfrm>
            <a:off x="15398496" y="2103120"/>
            <a:ext cx="2148840" cy="44805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09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0B263D"/>
                </a:solidFill>
                <a:latin typeface="Arial"/>
              </a:defRPr>
            </a:pPr>
            <a:r>
              <a:t>Applicant count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51376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 0%"/>
          <p:cNvSpPr txBox="1"/>
          <p:nvPr/>
        </p:nvSpPr>
        <p:spPr>
          <a:xfrm>
            <a:off x="3785615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684264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 25%"/>
          <p:cNvSpPr txBox="1"/>
          <p:nvPr/>
        </p:nvSpPr>
        <p:spPr>
          <a:xfrm>
            <a:off x="6318504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25%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217152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 50%"/>
          <p:cNvSpPr txBox="1"/>
          <p:nvPr/>
        </p:nvSpPr>
        <p:spPr>
          <a:xfrm>
            <a:off x="8851392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50%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1750040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 75%"/>
          <p:cNvSpPr txBox="1"/>
          <p:nvPr/>
        </p:nvSpPr>
        <p:spPr>
          <a:xfrm>
            <a:off x="11384280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75%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282928" y="2798064"/>
            <a:ext cx="10972" cy="4928616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 100%"/>
          <p:cNvSpPr txBox="1"/>
          <p:nvPr/>
        </p:nvSpPr>
        <p:spPr>
          <a:xfrm>
            <a:off x="13917168" y="7845552"/>
            <a:ext cx="731520" cy="3200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26474"/>
                </a:solidFill>
                <a:latin typeface="Arial"/>
              </a:defRPr>
            </a:pPr>
            <a:r>
              <a:t>100%</a:t>
            </a:r>
          </a:p>
        </p:txBody>
      </p:sp>
      <p:sp>
        <p:nvSpPr>
          <p:cNvPr id="28" name="Text Asian / Pacific&#10;Islander"/>
          <p:cNvSpPr txBox="1"/>
          <p:nvPr/>
        </p:nvSpPr>
        <p:spPr>
          <a:xfrm>
            <a:off x="941832" y="280263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Asian / Pacific</a:t>
            </a:r>
          </a:p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Islander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51376" y="2903220"/>
            <a:ext cx="3482721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151376" y="3241548"/>
            <a:ext cx="4761829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 34.4%"/>
          <p:cNvSpPr txBox="1"/>
          <p:nvPr/>
        </p:nvSpPr>
        <p:spPr>
          <a:xfrm>
            <a:off x="7725536" y="280720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34.4%</a:t>
            </a:r>
          </a:p>
        </p:txBody>
      </p:sp>
      <p:sp>
        <p:nvSpPr>
          <p:cNvPr id="32" name="Text 47.0%"/>
          <p:cNvSpPr txBox="1"/>
          <p:nvPr/>
        </p:nvSpPr>
        <p:spPr>
          <a:xfrm>
            <a:off x="9004645" y="314553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47.0%</a:t>
            </a:r>
          </a:p>
        </p:txBody>
      </p:sp>
      <p:sp>
        <p:nvSpPr>
          <p:cNvPr id="33" name="Text 11 / 32"/>
          <p:cNvSpPr txBox="1"/>
          <p:nvPr/>
        </p:nvSpPr>
        <p:spPr>
          <a:xfrm>
            <a:off x="15654528" y="287121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11 / 32</a:t>
            </a:r>
          </a:p>
        </p:txBody>
      </p:sp>
      <p:sp>
        <p:nvSpPr>
          <p:cNvPr id="34" name="Text Black / African"/>
          <p:cNvSpPr txBox="1"/>
          <p:nvPr/>
        </p:nvSpPr>
        <p:spPr>
          <a:xfrm>
            <a:off x="941832" y="362559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Black / African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51376" y="3726180"/>
            <a:ext cx="5698998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151376" y="4064508"/>
            <a:ext cx="1519732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 56.2%"/>
          <p:cNvSpPr txBox="1"/>
          <p:nvPr/>
        </p:nvSpPr>
        <p:spPr>
          <a:xfrm>
            <a:off x="9941814" y="363016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56.2%</a:t>
            </a:r>
          </a:p>
        </p:txBody>
      </p:sp>
      <p:sp>
        <p:nvSpPr>
          <p:cNvPr id="38" name="Text 15.0%"/>
          <p:cNvSpPr txBox="1"/>
          <p:nvPr/>
        </p:nvSpPr>
        <p:spPr>
          <a:xfrm>
            <a:off x="5762548" y="396849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15.0%</a:t>
            </a:r>
          </a:p>
        </p:txBody>
      </p:sp>
      <p:sp>
        <p:nvSpPr>
          <p:cNvPr id="39" name="Text 18 / 32"/>
          <p:cNvSpPr txBox="1"/>
          <p:nvPr/>
        </p:nvSpPr>
        <p:spPr>
          <a:xfrm>
            <a:off x="15654528" y="369417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18 / 32</a:t>
            </a:r>
          </a:p>
        </p:txBody>
      </p:sp>
      <p:sp>
        <p:nvSpPr>
          <p:cNvPr id="40" name="Text Hispanic / Latino"/>
          <p:cNvSpPr txBox="1"/>
          <p:nvPr/>
        </p:nvSpPr>
        <p:spPr>
          <a:xfrm>
            <a:off x="941832" y="444855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Hispanic / Latino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151376" y="4549140"/>
            <a:ext cx="0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151376" y="4887468"/>
            <a:ext cx="1215786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 0.0%"/>
          <p:cNvSpPr txBox="1"/>
          <p:nvPr/>
        </p:nvSpPr>
        <p:spPr>
          <a:xfrm>
            <a:off x="4242816" y="445312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0.0%</a:t>
            </a:r>
          </a:p>
        </p:txBody>
      </p:sp>
      <p:sp>
        <p:nvSpPr>
          <p:cNvPr id="44" name="Text 12.0%"/>
          <p:cNvSpPr txBox="1"/>
          <p:nvPr/>
        </p:nvSpPr>
        <p:spPr>
          <a:xfrm>
            <a:off x="5458602" y="479145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12.0%</a:t>
            </a:r>
          </a:p>
        </p:txBody>
      </p:sp>
      <p:sp>
        <p:nvSpPr>
          <p:cNvPr id="45" name="Text 0 / 32"/>
          <p:cNvSpPr txBox="1"/>
          <p:nvPr/>
        </p:nvSpPr>
        <p:spPr>
          <a:xfrm>
            <a:off x="15654528" y="451713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0 / 32</a:t>
            </a:r>
          </a:p>
        </p:txBody>
      </p:sp>
      <p:sp>
        <p:nvSpPr>
          <p:cNvPr id="46" name="Text Multiracial"/>
          <p:cNvSpPr txBox="1"/>
          <p:nvPr/>
        </p:nvSpPr>
        <p:spPr>
          <a:xfrm>
            <a:off x="941832" y="527151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Multiracial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151376" y="5372100"/>
            <a:ext cx="316611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151376" y="5710428"/>
            <a:ext cx="1013155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 3.1%"/>
          <p:cNvSpPr txBox="1"/>
          <p:nvPr/>
        </p:nvSpPr>
        <p:spPr>
          <a:xfrm>
            <a:off x="4559427" y="527608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3.1%</a:t>
            </a:r>
          </a:p>
        </p:txBody>
      </p:sp>
      <p:sp>
        <p:nvSpPr>
          <p:cNvPr id="50" name="Text 10.0%"/>
          <p:cNvSpPr txBox="1"/>
          <p:nvPr/>
        </p:nvSpPr>
        <p:spPr>
          <a:xfrm>
            <a:off x="5255971" y="561441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10.0%</a:t>
            </a:r>
          </a:p>
        </p:txBody>
      </p:sp>
      <p:sp>
        <p:nvSpPr>
          <p:cNvPr id="51" name="Text 1 / 32"/>
          <p:cNvSpPr txBox="1"/>
          <p:nvPr/>
        </p:nvSpPr>
        <p:spPr>
          <a:xfrm>
            <a:off x="15654528" y="534009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1 / 32</a:t>
            </a:r>
          </a:p>
        </p:txBody>
      </p:sp>
      <p:sp>
        <p:nvSpPr>
          <p:cNvPr id="52" name="Text Native American"/>
          <p:cNvSpPr txBox="1"/>
          <p:nvPr/>
        </p:nvSpPr>
        <p:spPr>
          <a:xfrm>
            <a:off x="941832" y="609447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Native American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151376" y="6195060"/>
            <a:ext cx="0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151376" y="6533388"/>
            <a:ext cx="0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 0.0%"/>
          <p:cNvSpPr txBox="1"/>
          <p:nvPr/>
        </p:nvSpPr>
        <p:spPr>
          <a:xfrm>
            <a:off x="4242816" y="609904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0.0%</a:t>
            </a:r>
          </a:p>
        </p:txBody>
      </p:sp>
      <p:sp>
        <p:nvSpPr>
          <p:cNvPr id="56" name="Text 0.0%"/>
          <p:cNvSpPr txBox="1"/>
          <p:nvPr/>
        </p:nvSpPr>
        <p:spPr>
          <a:xfrm>
            <a:off x="4242816" y="643737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0.0%</a:t>
            </a:r>
          </a:p>
        </p:txBody>
      </p:sp>
      <p:sp>
        <p:nvSpPr>
          <p:cNvPr id="57" name="Text 0 / 32"/>
          <p:cNvSpPr txBox="1"/>
          <p:nvPr/>
        </p:nvSpPr>
        <p:spPr>
          <a:xfrm>
            <a:off x="15654528" y="616305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0 / 32</a:t>
            </a:r>
          </a:p>
        </p:txBody>
      </p:sp>
      <p:sp>
        <p:nvSpPr>
          <p:cNvPr id="58" name="Text White"/>
          <p:cNvSpPr txBox="1"/>
          <p:nvPr/>
        </p:nvSpPr>
        <p:spPr>
          <a:xfrm>
            <a:off x="941832" y="6917436"/>
            <a:ext cx="2953512" cy="7680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13334A"/>
                </a:solidFill>
                <a:latin typeface="Arial"/>
              </a:defRPr>
            </a:pPr>
            <a:r>
              <a:t>White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151376" y="7018020"/>
            <a:ext cx="633222" cy="201168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4151376" y="7356348"/>
            <a:ext cx="1519732" cy="201168"/>
          </a:xfrm>
          <a:prstGeom prst="rect">
            <a:avLst/>
          </a:prstGeom>
          <a:solidFill>
            <a:srgbClr val="287E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 6.2%"/>
          <p:cNvSpPr txBox="1"/>
          <p:nvPr/>
        </p:nvSpPr>
        <p:spPr>
          <a:xfrm>
            <a:off x="4876038" y="6922008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B87"/>
                </a:solidFill>
                <a:latin typeface="Arial"/>
              </a:defRPr>
            </a:pPr>
            <a:r>
              <a:t>6.2%</a:t>
            </a:r>
          </a:p>
        </p:txBody>
      </p:sp>
      <p:sp>
        <p:nvSpPr>
          <p:cNvPr id="62" name="Text 15.0%"/>
          <p:cNvSpPr txBox="1"/>
          <p:nvPr/>
        </p:nvSpPr>
        <p:spPr>
          <a:xfrm>
            <a:off x="5762548" y="7260336"/>
            <a:ext cx="1234440" cy="3840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87ED0"/>
                </a:solidFill>
                <a:latin typeface="Arial"/>
              </a:defRPr>
            </a:pPr>
            <a:r>
              <a:t>15.0%</a:t>
            </a:r>
          </a:p>
        </p:txBody>
      </p:sp>
      <p:sp>
        <p:nvSpPr>
          <p:cNvPr id="63" name="Text 2 / 32"/>
          <p:cNvSpPr txBox="1"/>
          <p:nvPr/>
        </p:nvSpPr>
        <p:spPr>
          <a:xfrm>
            <a:off x="15654528" y="6986016"/>
            <a:ext cx="1719072" cy="557784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13334A"/>
                </a:solidFill>
                <a:latin typeface="Arial"/>
              </a:defRPr>
            </a:pPr>
            <a:r>
              <a:t>2 / 32</a:t>
            </a:r>
          </a:p>
        </p:txBody>
      </p:sp>
      <p:pic>
        <p:nvPicPr>
          <p:cNvPr id="64" name="Picture 63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159C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0874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FIVE-SCHOOL&#10;COMPARISON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FIVE-SCHOOL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COMPARISON</a:t>
            </a:r>
          </a:p>
        </p:txBody>
      </p:sp>
      <p:sp>
        <p:nvSpPr>
          <p:cNvPr id="5" name="Text Representation patterns differ from school to scho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Representation patterns differ from school to school</a:t>
            </a:r>
          </a:p>
        </p:txBody>
      </p:sp>
      <p:sp>
        <p:nvSpPr>
          <p:cNvPr id="6" name="Text Difference in percentage points: program applicant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Difference in percentage points: program applicant share minus school enrollment share.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159C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Black/African share is higher at all five schools.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Black/African share is higher at all five schools. Hispanic share is higher only at Ingraham—not across every campus.</a:t>
            </a:r>
          </a:p>
        </p:txBody>
      </p:sp>
      <p:sp>
        <p:nvSpPr>
          <p:cNvPr id="10" name="Text Source: audited workbook, School Analysis. Retaine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Source: audited workbook, School Analysis. Retained Seattle Public Schools 2024–25 enrollment benchmarks. Rounded inputs; descriptive differences only.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22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22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60120" y="2189988"/>
            <a:ext cx="173736" cy="173736"/>
          </a:xfrm>
          <a:prstGeom prst="rect">
            <a:avLst/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Positive: higher applicant share"/>
          <p:cNvSpPr txBox="1"/>
          <p:nvPr/>
        </p:nvSpPr>
        <p:spPr>
          <a:xfrm>
            <a:off x="1252728" y="2093976"/>
            <a:ext cx="5303520" cy="3657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13334A"/>
                </a:solidFill>
                <a:latin typeface="Arial"/>
              </a:defRPr>
            </a:pPr>
            <a:r>
              <a:t>Positive: higher applicant share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65392" y="2189988"/>
            <a:ext cx="173736" cy="173736"/>
          </a:xfrm>
          <a:prstGeom prst="rect">
            <a:avLst/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Negative: lower applicant share"/>
          <p:cNvSpPr txBox="1"/>
          <p:nvPr/>
        </p:nvSpPr>
        <p:spPr>
          <a:xfrm>
            <a:off x="6858000" y="2093976"/>
            <a:ext cx="5486400" cy="3657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13334A"/>
                </a:solidFill>
                <a:latin typeface="Arial"/>
              </a:defRPr>
            </a:pPr>
            <a:r>
              <a:t>Negative: lower applicant share</a:t>
            </a:r>
          </a:p>
        </p:txBody>
      </p:sp>
      <p:sp>
        <p:nvSpPr>
          <p:cNvPr id="17" name="Text Values are percentage points"/>
          <p:cNvSpPr txBox="1"/>
          <p:nvPr/>
        </p:nvSpPr>
        <p:spPr>
          <a:xfrm>
            <a:off x="12938760" y="2093976"/>
            <a:ext cx="4224528" cy="39319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526474"/>
                </a:solidFill>
                <a:latin typeface="Arial"/>
              </a:defRPr>
            </a:pPr>
            <a:r>
              <a:t>Values are percentage points</a:t>
            </a:r>
          </a:p>
        </p:txBody>
      </p:sp>
      <p:sp>
        <p:nvSpPr>
          <p:cNvPr id="18" name="Text School"/>
          <p:cNvSpPr txBox="1"/>
          <p:nvPr/>
        </p:nvSpPr>
        <p:spPr>
          <a:xfrm>
            <a:off x="914400" y="2816352"/>
            <a:ext cx="2889503" cy="6858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B263D"/>
                </a:solidFill>
                <a:latin typeface="Arial"/>
              </a:defRPr>
            </a:pPr>
            <a:r>
              <a:t>School</a:t>
            </a:r>
          </a:p>
        </p:txBody>
      </p:sp>
      <p:sp>
        <p:nvSpPr>
          <p:cNvPr id="19" name="Text Asian /&#10;Pacific Islander"/>
          <p:cNvSpPr txBox="1"/>
          <p:nvPr/>
        </p:nvSpPr>
        <p:spPr>
          <a:xfrm>
            <a:off x="3959351" y="2816352"/>
            <a:ext cx="2148840" cy="6858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B263D"/>
                </a:solidFill>
                <a:latin typeface="Arial"/>
              </a:defRPr>
            </a:pPr>
            <a:r>
              <a:t>Asian /</a:t>
            </a:r>
          </a:p>
          <a:p>
            <a:pPr algn="ctr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B263D"/>
                </a:solidFill>
                <a:latin typeface="Arial"/>
              </a:defRPr>
            </a:pPr>
            <a:r>
              <a:t>Pacific Islander</a:t>
            </a:r>
          </a:p>
        </p:txBody>
      </p:sp>
      <p:sp>
        <p:nvSpPr>
          <p:cNvPr id="20" name="Text Black /&#10;African"/>
          <p:cNvSpPr txBox="1"/>
          <p:nvPr/>
        </p:nvSpPr>
        <p:spPr>
          <a:xfrm>
            <a:off x="6199631" y="2816352"/>
            <a:ext cx="2148840" cy="6858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B263D"/>
                </a:solidFill>
                <a:latin typeface="Arial"/>
              </a:defRPr>
            </a:pPr>
            <a:r>
              <a:t>Black /</a:t>
            </a:r>
          </a:p>
          <a:p>
            <a:pPr algn="ctr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B263D"/>
                </a:solidFill>
                <a:latin typeface="Arial"/>
              </a:defRPr>
            </a:pPr>
            <a:r>
              <a:t>African</a:t>
            </a:r>
          </a:p>
        </p:txBody>
      </p:sp>
      <p:sp>
        <p:nvSpPr>
          <p:cNvPr id="21" name="Text Hispanic /&#10;Latino"/>
          <p:cNvSpPr txBox="1"/>
          <p:nvPr/>
        </p:nvSpPr>
        <p:spPr>
          <a:xfrm>
            <a:off x="8439912" y="2816352"/>
            <a:ext cx="2148840" cy="6858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B263D"/>
                </a:solidFill>
                <a:latin typeface="Arial"/>
              </a:defRPr>
            </a:pPr>
            <a:r>
              <a:t>Hispanic /</a:t>
            </a:r>
          </a:p>
          <a:p>
            <a:pPr algn="ctr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B263D"/>
                </a:solidFill>
                <a:latin typeface="Arial"/>
              </a:defRPr>
            </a:pPr>
            <a:r>
              <a:t>Latino</a:t>
            </a:r>
          </a:p>
        </p:txBody>
      </p:sp>
      <p:sp>
        <p:nvSpPr>
          <p:cNvPr id="22" name="Text Multiracial"/>
          <p:cNvSpPr txBox="1"/>
          <p:nvPr/>
        </p:nvSpPr>
        <p:spPr>
          <a:xfrm>
            <a:off x="10680192" y="2816352"/>
            <a:ext cx="2148840" cy="6858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B263D"/>
                </a:solidFill>
                <a:latin typeface="Arial"/>
              </a:defRPr>
            </a:pPr>
            <a:r>
              <a:t>Multiracial</a:t>
            </a:r>
          </a:p>
        </p:txBody>
      </p:sp>
      <p:sp>
        <p:nvSpPr>
          <p:cNvPr id="23" name="Text Native&#10;American"/>
          <p:cNvSpPr txBox="1"/>
          <p:nvPr/>
        </p:nvSpPr>
        <p:spPr>
          <a:xfrm>
            <a:off x="12920472" y="2816352"/>
            <a:ext cx="2148840" cy="6858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B263D"/>
                </a:solidFill>
                <a:latin typeface="Arial"/>
              </a:defRPr>
            </a:pPr>
            <a:r>
              <a:t>Native</a:t>
            </a:r>
          </a:p>
          <a:p>
            <a:pPr algn="ctr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B263D"/>
                </a:solidFill>
                <a:latin typeface="Arial"/>
              </a:defRPr>
            </a:pPr>
            <a:r>
              <a:t>American</a:t>
            </a:r>
          </a:p>
        </p:txBody>
      </p:sp>
      <p:sp>
        <p:nvSpPr>
          <p:cNvPr id="24" name="Text White"/>
          <p:cNvSpPr txBox="1"/>
          <p:nvPr/>
        </p:nvSpPr>
        <p:spPr>
          <a:xfrm>
            <a:off x="15160752" y="2816352"/>
            <a:ext cx="2148840" cy="6858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231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B263D"/>
                </a:solidFill>
                <a:latin typeface="Arial"/>
              </a:defRPr>
            </a:pPr>
            <a:r>
              <a:t>White</a:t>
            </a:r>
          </a:p>
        </p:txBody>
      </p:sp>
      <p:sp>
        <p:nvSpPr>
          <p:cNvPr id="25" name="Text Franklin"/>
          <p:cNvSpPr txBox="1"/>
          <p:nvPr/>
        </p:nvSpPr>
        <p:spPr>
          <a:xfrm>
            <a:off x="950976" y="3886200"/>
            <a:ext cx="2889503" cy="5394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B263D"/>
                </a:solidFill>
                <a:latin typeface="Arial"/>
              </a:defRPr>
            </a:pPr>
            <a:r>
              <a:t>Franklin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950207" y="3758184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 -0.3"/>
          <p:cNvSpPr txBox="1"/>
          <p:nvPr/>
        </p:nvSpPr>
        <p:spPr>
          <a:xfrm>
            <a:off x="3977639" y="3886200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-0.3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90488" y="3758184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 +29.8"/>
          <p:cNvSpPr txBox="1"/>
          <p:nvPr/>
        </p:nvSpPr>
        <p:spPr>
          <a:xfrm>
            <a:off x="6217920" y="3886200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+29.8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430767" y="3758184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 -19.3"/>
          <p:cNvSpPr txBox="1"/>
          <p:nvPr/>
        </p:nvSpPr>
        <p:spPr>
          <a:xfrm>
            <a:off x="8458200" y="3886200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-19.3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671047" y="3758184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 -2.3"/>
          <p:cNvSpPr txBox="1"/>
          <p:nvPr/>
        </p:nvSpPr>
        <p:spPr>
          <a:xfrm>
            <a:off x="10698480" y="3886200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-2.3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2911328" y="3758184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E8F1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 0.0"/>
          <p:cNvSpPr txBox="1"/>
          <p:nvPr/>
        </p:nvSpPr>
        <p:spPr>
          <a:xfrm>
            <a:off x="12938760" y="3886200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0.0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151608" y="3758184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 -9.0"/>
          <p:cNvSpPr txBox="1"/>
          <p:nvPr/>
        </p:nvSpPr>
        <p:spPr>
          <a:xfrm>
            <a:off x="15179040" y="3886200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-9.0</a:t>
            </a:r>
          </a:p>
        </p:txBody>
      </p:sp>
      <p:sp>
        <p:nvSpPr>
          <p:cNvPr id="38" name="Text Chief Sealth"/>
          <p:cNvSpPr txBox="1"/>
          <p:nvPr/>
        </p:nvSpPr>
        <p:spPr>
          <a:xfrm>
            <a:off x="950976" y="4837176"/>
            <a:ext cx="2889503" cy="5394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B263D"/>
                </a:solidFill>
                <a:latin typeface="Arial"/>
              </a:defRPr>
            </a:pPr>
            <a:r>
              <a:t>Chief Sealth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950207" y="4709160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 -3.2"/>
          <p:cNvSpPr txBox="1"/>
          <p:nvPr/>
        </p:nvSpPr>
        <p:spPr>
          <a:xfrm>
            <a:off x="3977639" y="4837176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-3.2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190488" y="4709160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 +30.6"/>
          <p:cNvSpPr txBox="1"/>
          <p:nvPr/>
        </p:nvSpPr>
        <p:spPr>
          <a:xfrm>
            <a:off x="6217920" y="4837176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+30.6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430767" y="4709160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 -7.3"/>
          <p:cNvSpPr txBox="1"/>
          <p:nvPr/>
        </p:nvSpPr>
        <p:spPr>
          <a:xfrm>
            <a:off x="8458200" y="4837176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-7.3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0671047" y="4709160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 -3.4"/>
          <p:cNvSpPr txBox="1"/>
          <p:nvPr/>
        </p:nvSpPr>
        <p:spPr>
          <a:xfrm>
            <a:off x="10698480" y="4837176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-3.4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2911328" y="4709160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 -1.0"/>
          <p:cNvSpPr txBox="1"/>
          <p:nvPr/>
        </p:nvSpPr>
        <p:spPr>
          <a:xfrm>
            <a:off x="12938760" y="4837176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-1.0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5151608" y="4709160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 -19.1"/>
          <p:cNvSpPr txBox="1"/>
          <p:nvPr/>
        </p:nvSpPr>
        <p:spPr>
          <a:xfrm>
            <a:off x="15179040" y="4837176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-19.1</a:t>
            </a:r>
          </a:p>
        </p:txBody>
      </p:sp>
      <p:sp>
        <p:nvSpPr>
          <p:cNvPr id="51" name="Text Ingraham"/>
          <p:cNvSpPr txBox="1"/>
          <p:nvPr/>
        </p:nvSpPr>
        <p:spPr>
          <a:xfrm>
            <a:off x="950976" y="5788152"/>
            <a:ext cx="2889503" cy="5394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B263D"/>
                </a:solidFill>
                <a:latin typeface="Arial"/>
              </a:defRPr>
            </a:pPr>
            <a:r>
              <a:t>Ingraham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3950207" y="5660136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 +0.9"/>
          <p:cNvSpPr txBox="1"/>
          <p:nvPr/>
        </p:nvSpPr>
        <p:spPr>
          <a:xfrm>
            <a:off x="3977639" y="5788152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+0.9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190488" y="5660136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 +52.2"/>
          <p:cNvSpPr txBox="1"/>
          <p:nvPr/>
        </p:nvSpPr>
        <p:spPr>
          <a:xfrm>
            <a:off x="6217920" y="5788152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+52.2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8430767" y="5660136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 +2.2"/>
          <p:cNvSpPr txBox="1"/>
          <p:nvPr/>
        </p:nvSpPr>
        <p:spPr>
          <a:xfrm>
            <a:off x="8458200" y="5788152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+2.2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10671047" y="5660136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 -8.8"/>
          <p:cNvSpPr txBox="1"/>
          <p:nvPr/>
        </p:nvSpPr>
        <p:spPr>
          <a:xfrm>
            <a:off x="10698480" y="5788152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-8.8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12911328" y="5660136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 +2.2"/>
          <p:cNvSpPr txBox="1"/>
          <p:nvPr/>
        </p:nvSpPr>
        <p:spPr>
          <a:xfrm>
            <a:off x="12938760" y="5788152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+2.2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15151608" y="5660136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 -47.8"/>
          <p:cNvSpPr txBox="1"/>
          <p:nvPr/>
        </p:nvSpPr>
        <p:spPr>
          <a:xfrm>
            <a:off x="15179040" y="5788152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-47.8</a:t>
            </a:r>
          </a:p>
        </p:txBody>
      </p:sp>
      <p:sp>
        <p:nvSpPr>
          <p:cNvPr id="64" name="Text Garfield"/>
          <p:cNvSpPr txBox="1"/>
          <p:nvPr/>
        </p:nvSpPr>
        <p:spPr>
          <a:xfrm>
            <a:off x="950976" y="6739128"/>
            <a:ext cx="2889503" cy="5394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B263D"/>
                </a:solidFill>
                <a:latin typeface="Arial"/>
              </a:defRPr>
            </a:pPr>
            <a:r>
              <a:t>Garfield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3950207" y="6611112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 -12.0"/>
          <p:cNvSpPr txBox="1"/>
          <p:nvPr/>
        </p:nvSpPr>
        <p:spPr>
          <a:xfrm>
            <a:off x="3977639" y="6739128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-12.0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190488" y="6611112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 +48.1"/>
          <p:cNvSpPr txBox="1"/>
          <p:nvPr/>
        </p:nvSpPr>
        <p:spPr>
          <a:xfrm>
            <a:off x="6217920" y="6739128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+48.1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8430767" y="6611112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 -0.6"/>
          <p:cNvSpPr txBox="1"/>
          <p:nvPr/>
        </p:nvSpPr>
        <p:spPr>
          <a:xfrm>
            <a:off x="8458200" y="6739128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-0.6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10671047" y="6611112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 -3.6"/>
          <p:cNvSpPr txBox="1"/>
          <p:nvPr/>
        </p:nvSpPr>
        <p:spPr>
          <a:xfrm>
            <a:off x="10698480" y="6739128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-3.6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12911328" y="6611112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 -1.0"/>
          <p:cNvSpPr txBox="1"/>
          <p:nvPr/>
        </p:nvSpPr>
        <p:spPr>
          <a:xfrm>
            <a:off x="12938760" y="6739128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-1.0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15151608" y="6611112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 -31.9"/>
          <p:cNvSpPr txBox="1"/>
          <p:nvPr/>
        </p:nvSpPr>
        <p:spPr>
          <a:xfrm>
            <a:off x="15179040" y="6739128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-31.9</a:t>
            </a:r>
          </a:p>
        </p:txBody>
      </p:sp>
      <p:sp>
        <p:nvSpPr>
          <p:cNvPr id="77" name="Text Cleveland STEM"/>
          <p:cNvSpPr txBox="1"/>
          <p:nvPr/>
        </p:nvSpPr>
        <p:spPr>
          <a:xfrm>
            <a:off x="950976" y="7690104"/>
            <a:ext cx="2889503" cy="53949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B263D"/>
                </a:solidFill>
                <a:latin typeface="Arial"/>
              </a:defRPr>
            </a:pPr>
            <a:r>
              <a:t>Cleveland STEM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3950207" y="7562088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 -12.6"/>
          <p:cNvSpPr txBox="1"/>
          <p:nvPr/>
        </p:nvSpPr>
        <p:spPr>
          <a:xfrm>
            <a:off x="3977639" y="7690104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-12.6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6190488" y="7562088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 +41.2"/>
          <p:cNvSpPr txBox="1"/>
          <p:nvPr/>
        </p:nvSpPr>
        <p:spPr>
          <a:xfrm>
            <a:off x="6217920" y="7690104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+41.2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430767" y="7562088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 -12.0"/>
          <p:cNvSpPr txBox="1"/>
          <p:nvPr/>
        </p:nvSpPr>
        <p:spPr>
          <a:xfrm>
            <a:off x="8458200" y="7690104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-12.0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10671047" y="7562088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 -6.9"/>
          <p:cNvSpPr txBox="1"/>
          <p:nvPr/>
        </p:nvSpPr>
        <p:spPr>
          <a:xfrm>
            <a:off x="10698480" y="7690104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-6.9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12911328" y="7562088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E8F1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 0.0"/>
          <p:cNvSpPr txBox="1"/>
          <p:nvPr/>
        </p:nvSpPr>
        <p:spPr>
          <a:xfrm>
            <a:off x="12938760" y="7690104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0.0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15151608" y="7562088"/>
            <a:ext cx="2167128" cy="832104"/>
          </a:xfrm>
          <a:prstGeom prst="roundRect">
            <a:avLst>
              <a:gd name="adj" fmla="val 10000"/>
            </a:avLst>
          </a:prstGeom>
          <a:solidFill>
            <a:srgbClr val="FFF2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 -8.8"/>
          <p:cNvSpPr txBox="1"/>
          <p:nvPr/>
        </p:nvSpPr>
        <p:spPr>
          <a:xfrm>
            <a:off x="15179040" y="7690104"/>
            <a:ext cx="2112264" cy="5486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319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B263D"/>
                </a:solidFill>
                <a:latin typeface="Arial"/>
              </a:defRPr>
            </a:pPr>
            <a:r>
              <a:t>-8.8</a:t>
            </a:r>
          </a:p>
        </p:txBody>
      </p:sp>
      <p:pic>
        <p:nvPicPr>
          <p:cNvPr id="90" name="Picture 89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F2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985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RESULTS +&#10;FOLLOW-UP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RESULTS +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FOLLOW-UP</a:t>
            </a:r>
          </a:p>
        </p:txBody>
      </p:sp>
      <p:sp>
        <p:nvSpPr>
          <p:cNvPr id="5" name="Text The records show where to ask—not why it happened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0B263D"/>
                </a:solidFill>
                <a:latin typeface="Arial"/>
              </a:defRPr>
            </a:pPr>
            <a:r>
              <a:t>The records show where to ask—not why it happened</a:t>
            </a:r>
          </a:p>
        </p:txBody>
      </p:sp>
      <p:sp>
        <p:nvSpPr>
          <p:cNvPr id="6" name="Text Separate the documented outcome from the explanati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526474"/>
                </a:solidFill>
                <a:latin typeface="Arial"/>
              </a:defRPr>
            </a:pPr>
            <a:r>
              <a:t>Separate the documented outcome from the explanation that still needs to be collected.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E4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F2A0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Accepted a place does not prove attendance. No com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13334A"/>
                </a:solidFill>
                <a:latin typeface="Arial"/>
              </a:defRPr>
            </a:pPr>
            <a:r>
              <a:t>Accepted a place does not prove attendance. No completion recorded does not automatically mean a dropout.</a:t>
            </a:r>
          </a:p>
        </p:txBody>
      </p:sp>
      <p:sp>
        <p:nvSpPr>
          <p:cNvPr id="10" name="Text Source: audited workbook, Subgroup Summary and Dat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526474"/>
                </a:solidFill>
                <a:latin typeface="Arial"/>
              </a:defRPr>
            </a:pPr>
            <a:r>
              <a:t>Source: audited workbook, Subgroup Summary and Data Notes. Questions at right are proposed follow-up—not measured explanations.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52647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23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474"/>
                </a:solidFill>
                <a:latin typeface="Arial"/>
              </a:defRPr>
            </a:pPr>
            <a:r>
              <a:t>23</a:t>
            </a:r>
          </a:p>
        </p:txBody>
      </p:sp>
      <p:sp>
        <p:nvSpPr>
          <p:cNvPr id="13" name="Text What the records show"/>
          <p:cNvSpPr txBox="1"/>
          <p:nvPr/>
        </p:nvSpPr>
        <p:spPr>
          <a:xfrm>
            <a:off x="1005840" y="2231136"/>
            <a:ext cx="8321040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B263D"/>
                </a:solidFill>
                <a:latin typeface="Arial"/>
              </a:defRPr>
            </a:pPr>
            <a:r>
              <a:t>What the records show</a:t>
            </a:r>
          </a:p>
        </p:txBody>
      </p:sp>
      <p:sp>
        <p:nvSpPr>
          <p:cNvPr id="14" name="Text What we still need to know"/>
          <p:cNvSpPr txBox="1"/>
          <p:nvPr/>
        </p:nvSpPr>
        <p:spPr>
          <a:xfrm>
            <a:off x="10222992" y="2231136"/>
            <a:ext cx="7068312" cy="4572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B263D"/>
                </a:solidFill>
                <a:latin typeface="Arial"/>
              </a:defRPr>
            </a:pPr>
            <a:r>
              <a:t>What we still need to know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3017520"/>
            <a:ext cx="16459200" cy="153619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14400" y="3017520"/>
            <a:ext cx="59436" cy="1536192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 Program&#10;decisions"/>
          <p:cNvSpPr txBox="1"/>
          <p:nvPr/>
        </p:nvSpPr>
        <p:spPr>
          <a:xfrm>
            <a:off x="1188720" y="3127248"/>
            <a:ext cx="2871216" cy="12801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007B87"/>
                </a:solidFill>
                <a:latin typeface="Arial"/>
              </a:defRPr>
            </a:pPr>
            <a:r>
              <a:t>Program</a:t>
            </a:r>
          </a:p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007B87"/>
                </a:solidFill>
                <a:latin typeface="Arial"/>
              </a:defRPr>
            </a:pPr>
            <a:r>
              <a:t>decisions</a:t>
            </a:r>
          </a:p>
        </p:txBody>
      </p:sp>
      <p:sp>
        <p:nvSpPr>
          <p:cNvPr id="18" name="Text 198 offered • 17 waitlisted&#10;189 had no offer or wa"/>
          <p:cNvSpPr txBox="1"/>
          <p:nvPr/>
        </p:nvSpPr>
        <p:spPr>
          <a:xfrm>
            <a:off x="4343400" y="3172968"/>
            <a:ext cx="5148072" cy="11430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198 offered • 17 waitlisted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189 had no offer or waitlist recorded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857232" y="3227832"/>
            <a:ext cx="16459" cy="1106424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 How did available places and selection criteria&#10;sh"/>
          <p:cNvSpPr txBox="1"/>
          <p:nvPr/>
        </p:nvSpPr>
        <p:spPr>
          <a:xfrm>
            <a:off x="10204704" y="3182112"/>
            <a:ext cx="6729984" cy="113385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How did available places and selection criteria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shape each decision?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" y="4754879"/>
            <a:ext cx="16459200" cy="153619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14400" y="4754879"/>
            <a:ext cx="59436" cy="1536192"/>
          </a:xfrm>
          <a:prstGeom prst="rect">
            <a:avLst/>
          </a:prstGeom>
          <a:solidFill>
            <a:srgbClr val="7838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 Applicant&#10;response"/>
          <p:cNvSpPr txBox="1"/>
          <p:nvPr/>
        </p:nvSpPr>
        <p:spPr>
          <a:xfrm>
            <a:off x="1188720" y="4864607"/>
            <a:ext cx="2871216" cy="12801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7838CE"/>
                </a:solidFill>
                <a:latin typeface="Arial"/>
              </a:defRPr>
            </a:pPr>
            <a:r>
              <a:t>Applicant</a:t>
            </a:r>
          </a:p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7838CE"/>
                </a:solidFill>
                <a:latin typeface="Arial"/>
              </a:defRPr>
            </a:pPr>
            <a:r>
              <a:t>response</a:t>
            </a:r>
          </a:p>
        </p:txBody>
      </p:sp>
      <p:sp>
        <p:nvSpPr>
          <p:cNvPr id="24" name="Text 133 accepted a place&#10;65 offered records had no&#10;acc"/>
          <p:cNvSpPr txBox="1"/>
          <p:nvPr/>
        </p:nvSpPr>
        <p:spPr>
          <a:xfrm>
            <a:off x="4343400" y="4910327"/>
            <a:ext cx="5148072" cy="11430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133 accepted a place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65 offered records had no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acceptance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857232" y="4965192"/>
            <a:ext cx="16459" cy="1106424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 Was the offer declined, missed,&#10;rescheduled—or not"/>
          <p:cNvSpPr txBox="1"/>
          <p:nvPr/>
        </p:nvSpPr>
        <p:spPr>
          <a:xfrm>
            <a:off x="10204704" y="4919471"/>
            <a:ext cx="6729984" cy="113385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Was the offer declined, missed,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rescheduled—or not documented?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14400" y="6492240"/>
            <a:ext cx="16459200" cy="153619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CD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14400" y="6492240"/>
            <a:ext cx="59436" cy="1536192"/>
          </a:xfrm>
          <a:prstGeom prst="rect">
            <a:avLst/>
          </a:prstGeom>
          <a:solidFill>
            <a:srgbClr val="C720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 After acceptance"/>
          <p:cNvSpPr txBox="1"/>
          <p:nvPr/>
        </p:nvSpPr>
        <p:spPr>
          <a:xfrm>
            <a:off x="1188720" y="6601968"/>
            <a:ext cx="2871216" cy="128016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C720AE"/>
                </a:solidFill>
                <a:latin typeface="Arial"/>
              </a:defRPr>
            </a:pPr>
            <a:r>
              <a:t>After acceptance</a:t>
            </a:r>
          </a:p>
        </p:txBody>
      </p:sp>
      <p:sp>
        <p:nvSpPr>
          <p:cNvPr id="30" name="Text 98 completed&#10;35 accepted records lack&#10;completion"/>
          <p:cNvSpPr txBox="1"/>
          <p:nvPr/>
        </p:nvSpPr>
        <p:spPr>
          <a:xfrm>
            <a:off x="4343400" y="6647688"/>
            <a:ext cx="5148072" cy="114300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98 completed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35 accepted records lack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completion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857232" y="6702552"/>
            <a:ext cx="16459" cy="1106424"/>
          </a:xfrm>
          <a:prstGeom prst="rect">
            <a:avLst/>
          </a:prstGeom>
          <a:solidFill>
            <a:srgbClr val="CCD9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 Who started, who stopped, and what support or&#10;sche"/>
          <p:cNvSpPr txBox="1"/>
          <p:nvPr/>
        </p:nvSpPr>
        <p:spPr>
          <a:xfrm>
            <a:off x="10204704" y="6656831"/>
            <a:ext cx="6729984" cy="1133856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Who started, who stopped, and what support or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13334A"/>
                </a:solidFill>
                <a:latin typeface="Arial"/>
              </a:defRPr>
            </a:pPr>
            <a:r>
              <a:t>scheduling issues arose?</a:t>
            </a:r>
          </a:p>
        </p:txBody>
      </p:sp>
      <p:pic>
        <p:nvPicPr>
          <p:cNvPr id="33" name="Picture 32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6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10058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5581376" y="100584"/>
            <a:ext cx="1965960" cy="960120"/>
          </a:xfrm>
          <a:prstGeom prst="rect">
            <a:avLst/>
          </a:prstGeom>
          <a:solidFill>
            <a:srgbClr val="007B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 NEXT&#10;CYCLE"/>
          <p:cNvSpPr txBox="1"/>
          <p:nvPr/>
        </p:nvSpPr>
        <p:spPr>
          <a:xfrm>
            <a:off x="15672816" y="219456"/>
            <a:ext cx="1783080" cy="71323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NEXT</a:t>
            </a:r>
          </a:p>
          <a:p>
            <a:pPr algn="ctr">
              <a:lnSpc>
                <a:spcPts val="187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CYCLE</a:t>
            </a:r>
          </a:p>
        </p:txBody>
      </p:sp>
      <p:sp>
        <p:nvSpPr>
          <p:cNvPr id="5" name="Text Make the next cycle easier to join and complete"/>
          <p:cNvSpPr txBox="1"/>
          <p:nvPr/>
        </p:nvSpPr>
        <p:spPr>
          <a:xfrm>
            <a:off x="777240" y="420624"/>
            <a:ext cx="14584680" cy="667512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FFFFFF"/>
                </a:solidFill>
                <a:latin typeface="Arial"/>
              </a:defRPr>
            </a:pPr>
            <a:r>
              <a:t>Make the next cycle easier to join and complete</a:t>
            </a:r>
          </a:p>
        </p:txBody>
      </p:sp>
      <p:sp>
        <p:nvSpPr>
          <p:cNvPr id="6" name="Text Proposed next steps for outreach, accepted places "/>
          <p:cNvSpPr txBox="1"/>
          <p:nvPr/>
        </p:nvSpPr>
        <p:spPr>
          <a:xfrm>
            <a:off x="777240" y="1234440"/>
            <a:ext cx="16550640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D4E2ED"/>
                </a:solidFill>
                <a:latin typeface="Arial"/>
              </a:defRPr>
            </a:pPr>
            <a:r>
              <a:t>Proposed next steps for outreach, accepted places and completion follow-up.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9171432"/>
            <a:ext cx="16733520" cy="694944"/>
          </a:xfrm>
          <a:prstGeom prst="roundRect">
            <a:avLst>
              <a:gd name="adj" fmla="val 10000"/>
            </a:avLst>
          </a:prstGeom>
          <a:solidFill>
            <a:srgbClr val="1339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9171432"/>
            <a:ext cx="68580" cy="694944"/>
          </a:xfrm>
          <a:prstGeom prst="rect">
            <a:avLst/>
          </a:prstGeom>
          <a:solidFill>
            <a:srgbClr val="16B5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Keep offers and waitlists separate in program reco"/>
          <p:cNvSpPr txBox="1"/>
          <p:nvPr/>
        </p:nvSpPr>
        <p:spPr>
          <a:xfrm>
            <a:off x="1005840" y="9253728"/>
            <a:ext cx="1627632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E3EDF5"/>
                </a:solidFill>
                <a:latin typeface="Arial"/>
              </a:defRPr>
            </a:pPr>
            <a:r>
              <a:t>Keep offers and waitlists separate in program records; combine them only for the agreed four-stage comparison.</a:t>
            </a:r>
          </a:p>
        </p:txBody>
      </p:sp>
      <p:sp>
        <p:nvSpPr>
          <p:cNvPr id="10" name="Text Recommendations respond to observed patterns; the "/>
          <p:cNvSpPr txBox="1"/>
          <p:nvPr/>
        </p:nvSpPr>
        <p:spPr>
          <a:xfrm>
            <a:off x="804672" y="8595360"/>
            <a:ext cx="16550640" cy="4754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  <a:defRPr sz="1240" b="0">
                <a:solidFill>
                  <a:srgbClr val="BDCDDB"/>
                </a:solidFill>
                <a:latin typeface="Arial"/>
              </a:defRPr>
            </a:pPr>
            <a:r>
              <a:t>Recommendations respond to observed patterns; the current analysis does not establish the causes of nonacceptance or noncompletion.</a:t>
            </a:r>
          </a:p>
        </p:txBody>
      </p:sp>
      <p:sp>
        <p:nvSpPr>
          <p:cNvPr id="11" name="Text Career Explorations Mentorship | 2025–26 | Applica"/>
          <p:cNvSpPr txBox="1"/>
          <p:nvPr/>
        </p:nvSpPr>
        <p:spPr>
          <a:xfrm>
            <a:off x="777240" y="10040112"/>
            <a:ext cx="16002000" cy="20116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126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C9D8E4"/>
                </a:solidFill>
                <a:latin typeface="Arial"/>
              </a:defRPr>
            </a:pPr>
            <a:r>
              <a:t>Career Explorations Mentorship | 2025–26 | Application-record analysis</a:t>
            </a:r>
          </a:p>
        </p:txBody>
      </p:sp>
      <p:sp>
        <p:nvSpPr>
          <p:cNvPr id="12" name="Text 24"/>
          <p:cNvSpPr txBox="1"/>
          <p:nvPr/>
        </p:nvSpPr>
        <p:spPr>
          <a:xfrm>
            <a:off x="16824960" y="10012680"/>
            <a:ext cx="685800" cy="24688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C9D8E4"/>
                </a:solidFill>
                <a:latin typeface="Arial"/>
              </a:defRPr>
            </a:pPr>
            <a:r>
              <a:t>24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2496312"/>
            <a:ext cx="7891272" cy="2651760"/>
          </a:xfrm>
          <a:prstGeom prst="roundRect">
            <a:avLst>
              <a:gd name="adj" fmla="val 10000"/>
            </a:avLst>
          </a:prstGeom>
          <a:solidFill>
            <a:srgbClr val="133953"/>
          </a:solidFill>
          <a:ln w="12700">
            <a:solidFill>
              <a:srgbClr val="16B5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01"/>
          <p:cNvSpPr txBox="1"/>
          <p:nvPr/>
        </p:nvSpPr>
        <p:spPr>
          <a:xfrm>
            <a:off x="1188720" y="2761488"/>
            <a:ext cx="64008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46D6DF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15" name="Text Broaden school communication"/>
          <p:cNvSpPr txBox="1"/>
          <p:nvPr/>
        </p:nvSpPr>
        <p:spPr>
          <a:xfrm>
            <a:off x="2039112" y="2706624"/>
            <a:ext cx="6409944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FFFFFF"/>
                </a:solidFill>
                <a:latin typeface="Arial"/>
              </a:defRPr>
            </a:pPr>
            <a:r>
              <a:t>Broaden school communication</a:t>
            </a:r>
          </a:p>
        </p:txBody>
      </p:sp>
      <p:sp>
        <p:nvSpPr>
          <p:cNvPr id="16" name="Text Use more than one school referral route.&#10;Keep mess"/>
          <p:cNvSpPr txBox="1"/>
          <p:nvPr/>
        </p:nvSpPr>
        <p:spPr>
          <a:xfrm>
            <a:off x="2029967" y="3502152"/>
            <a:ext cx="6355080" cy="12344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D4E2ED"/>
                </a:solidFill>
                <a:latin typeface="Arial"/>
              </a:defRPr>
            </a:pPr>
            <a:r>
              <a:t>Use more than one school referral route.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D4E2ED"/>
                </a:solidFill>
                <a:latin typeface="Arial"/>
              </a:defRPr>
            </a:pPr>
            <a:r>
              <a:t>Keep messages focused on development,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D4E2ED"/>
                </a:solidFill>
                <a:latin typeface="Arial"/>
              </a:defRPr>
            </a:pPr>
            <a:r>
              <a:t>work experience and service.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82328" y="2496312"/>
            <a:ext cx="7891272" cy="2651760"/>
          </a:xfrm>
          <a:prstGeom prst="roundRect">
            <a:avLst>
              <a:gd name="adj" fmla="val 10000"/>
            </a:avLst>
          </a:prstGeom>
          <a:solidFill>
            <a:srgbClr val="133953"/>
          </a:solidFill>
          <a:ln w="12700">
            <a:solidFill>
              <a:srgbClr val="7838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 02"/>
          <p:cNvSpPr txBox="1"/>
          <p:nvPr/>
        </p:nvSpPr>
        <p:spPr>
          <a:xfrm>
            <a:off x="9756648" y="2761488"/>
            <a:ext cx="64008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BB98FF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9" name="Text Confirm each offered place"/>
          <p:cNvSpPr txBox="1"/>
          <p:nvPr/>
        </p:nvSpPr>
        <p:spPr>
          <a:xfrm>
            <a:off x="10607040" y="2706624"/>
            <a:ext cx="6409944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FFFFFF"/>
                </a:solidFill>
                <a:latin typeface="Arial"/>
              </a:defRPr>
            </a:pPr>
            <a:r>
              <a:t>Confirm each offered place</a:t>
            </a:r>
          </a:p>
        </p:txBody>
      </p:sp>
      <p:sp>
        <p:nvSpPr>
          <p:cNvPr id="20" name="Text Track the offer, response deadline and&#10;applicant d"/>
          <p:cNvSpPr txBox="1"/>
          <p:nvPr/>
        </p:nvSpPr>
        <p:spPr>
          <a:xfrm>
            <a:off x="10597896" y="3502152"/>
            <a:ext cx="6355080" cy="12344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D4E2ED"/>
                </a:solidFill>
                <a:latin typeface="Arial"/>
              </a:defRPr>
            </a:pPr>
            <a:r>
              <a:t>Track the offer, response deadline and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D4E2ED"/>
                </a:solidFill>
                <a:latin typeface="Arial"/>
              </a:defRPr>
            </a:pPr>
            <a:r>
              <a:t>applicant decision. Record waitlist status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D4E2ED"/>
                </a:solidFill>
                <a:latin typeface="Arial"/>
              </a:defRPr>
            </a:pPr>
            <a:r>
              <a:t>separately.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" y="5532120"/>
            <a:ext cx="7891272" cy="2651760"/>
          </a:xfrm>
          <a:prstGeom prst="roundRect">
            <a:avLst>
              <a:gd name="adj" fmla="val 10000"/>
            </a:avLst>
          </a:prstGeom>
          <a:solidFill>
            <a:srgbClr val="133953"/>
          </a:solidFill>
          <a:ln w="12700">
            <a:solidFill>
              <a:srgbClr val="C720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03"/>
          <p:cNvSpPr txBox="1"/>
          <p:nvPr/>
        </p:nvSpPr>
        <p:spPr>
          <a:xfrm>
            <a:off x="1188720" y="5797296"/>
            <a:ext cx="64008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F58CDB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23" name="Text Follow up after acceptance"/>
          <p:cNvSpPr txBox="1"/>
          <p:nvPr/>
        </p:nvSpPr>
        <p:spPr>
          <a:xfrm>
            <a:off x="2039112" y="5742432"/>
            <a:ext cx="6409944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FFFFFF"/>
                </a:solidFill>
                <a:latin typeface="Arial"/>
              </a:defRPr>
            </a:pPr>
            <a:r>
              <a:t>Follow up after acceptance</a:t>
            </a:r>
          </a:p>
        </p:txBody>
      </p:sp>
      <p:sp>
        <p:nvSpPr>
          <p:cNvPr id="24" name="Text Record first attendance and check in when&#10;attendan"/>
          <p:cNvSpPr txBox="1"/>
          <p:nvPr/>
        </p:nvSpPr>
        <p:spPr>
          <a:xfrm>
            <a:off x="2029967" y="6537960"/>
            <a:ext cx="6355080" cy="12344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D4E2ED"/>
                </a:solidFill>
                <a:latin typeface="Arial"/>
              </a:defRPr>
            </a:pPr>
            <a:r>
              <a:t>Record first attendance and check in when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D4E2ED"/>
                </a:solidFill>
                <a:latin typeface="Arial"/>
              </a:defRPr>
            </a:pPr>
            <a:r>
              <a:t>attendance stops. Ask about support and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D4E2ED"/>
                </a:solidFill>
                <a:latin typeface="Arial"/>
              </a:defRPr>
            </a:pPr>
            <a:r>
              <a:t>schedule fit.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482328" y="5532120"/>
            <a:ext cx="7891272" cy="2651760"/>
          </a:xfrm>
          <a:prstGeom prst="roundRect">
            <a:avLst>
              <a:gd name="adj" fmla="val 10000"/>
            </a:avLst>
          </a:prstGeom>
          <a:solidFill>
            <a:srgbClr val="133953"/>
          </a:solidFill>
          <a:ln w="12700">
            <a:solidFill>
              <a:srgbClr val="F2A0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 04"/>
          <p:cNvSpPr txBox="1"/>
          <p:nvPr/>
        </p:nvSpPr>
        <p:spPr>
          <a:xfrm>
            <a:off x="9756648" y="5797296"/>
            <a:ext cx="640080" cy="50292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FFC568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27" name="Text Capture the reason and the record"/>
          <p:cNvSpPr txBox="1"/>
          <p:nvPr/>
        </p:nvSpPr>
        <p:spPr>
          <a:xfrm>
            <a:off x="10607040" y="5742432"/>
            <a:ext cx="6409944" cy="612648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FFFFFF"/>
                </a:solidFill>
                <a:latin typeface="Arial"/>
              </a:defRPr>
            </a:pPr>
            <a:r>
              <a:t>Capture the reason and the record</a:t>
            </a:r>
          </a:p>
        </p:txBody>
      </p:sp>
      <p:sp>
        <p:nvSpPr>
          <p:cNvPr id="28" name="Text Keep application IDs, month, decision,&#10;response an"/>
          <p:cNvSpPr txBox="1"/>
          <p:nvPr/>
        </p:nvSpPr>
        <p:spPr>
          <a:xfrm>
            <a:off x="10597896" y="6537960"/>
            <a:ext cx="6355080" cy="1234440"/>
          </a:xfrm>
          <a:prstGeom prst="rect">
            <a:avLst/>
          </a:prstGeom>
          <a:noFill/>
        </p:spPr>
        <p:txBody>
          <a:bodyPr wrap="none" lIns="13716" rIns="13716" tIns="9144" bIns="9144" anchor="ctr">
            <a:spAutoFit/>
          </a:bodyPr>
          <a:lstStyle/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D4E2ED"/>
                </a:solidFill>
                <a:latin typeface="Arial"/>
              </a:defRPr>
            </a:pPr>
            <a:r>
              <a:t>Keep application IDs, month, decision,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D4E2ED"/>
                </a:solidFill>
                <a:latin typeface="Arial"/>
              </a:defRPr>
            </a:pPr>
            <a:r>
              <a:t>response and completion linked. Record</a:t>
            </a:r>
          </a:p>
          <a:p>
            <a:pPr algn="l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D4E2ED"/>
                </a:solidFill>
                <a:latin typeface="Arial"/>
              </a:defRPr>
            </a:pPr>
            <a:r>
              <a:t>reasons rather than assume them.</a:t>
            </a:r>
          </a:p>
        </p:txBody>
      </p:sp>
      <p:sp>
        <p:nvSpPr>
          <p:cNvPr id="30" name="Logo contrast backing"/>
          <p:cNvSpPr/>
          <p:nvPr/>
        </p:nvSpPr>
        <p:spPr>
          <a:xfrm>
            <a:off x="14662404" y="9925812"/>
            <a:ext cx="1975104" cy="338328"/>
          </a:xfrm>
          <a:prstGeom prst="roundRect">
            <a:avLst>
              <a:gd name="adj" fmla="val 6500"/>
            </a:avLst>
          </a:prstGeom>
          <a:solidFill>
            <a:srgbClr val="FFFFFF"/>
          </a:solidFill>
          <a:ln>
            <a:noFill/>
          </a:ln>
        </p:spPr>
      </p:sp>
      <p:pic>
        <p:nvPicPr>
          <p:cNvPr id="29" name="Picture 28" descr="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0" y="9948672"/>
            <a:ext cx="1856232" cy="29425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Explorations: Who Applies, Accepts a Place, and Completes</dc:title>
  <dc:subject>2025–26 mentorship application and completion review</dc:subject>
  <dc:creator>Career Explorations | Seattle Parks and Recreation</dc:creator>
  <cp:keywords>Career Explorations; application records; offered; waitlisted; accepted a place; completed</cp:keywords>
  <dc:description>Revised from CEXP_Application_Process_Audited.pptx using CEXP_Insight_Pipeline_Audited.xlsx. No change to audited classifications.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